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4" r:id="rId8"/>
    <p:sldId id="262" r:id="rId9"/>
    <p:sldId id="263"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77" y="2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67B4812-0B9B-4A10-92A3-24F702203D45}" type="datetimeFigureOut">
              <a:rPr lang="fr-FR" smtClean="0"/>
              <a:t>21/09/2020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168646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7B4812-0B9B-4A10-92A3-24F702203D45}" type="datetimeFigureOut">
              <a:rPr lang="fr-FR" smtClean="0"/>
              <a:t>21/09/2020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176343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7B4812-0B9B-4A10-92A3-24F702203D45}" type="datetimeFigureOut">
              <a:rPr lang="fr-FR" smtClean="0"/>
              <a:t>21/09/2020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357380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7B4812-0B9B-4A10-92A3-24F702203D45}" type="datetimeFigureOut">
              <a:rPr lang="fr-FR" smtClean="0"/>
              <a:t>21/09/2020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72981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67B4812-0B9B-4A10-92A3-24F702203D45}" type="datetimeFigureOut">
              <a:rPr lang="fr-FR" smtClean="0"/>
              <a:t>21/09/2020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97528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7B4812-0B9B-4A10-92A3-24F702203D45}" type="datetimeFigureOut">
              <a:rPr lang="fr-FR" smtClean="0"/>
              <a:t>21/09/2020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406689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7B4812-0B9B-4A10-92A3-24F702203D45}" type="datetimeFigureOut">
              <a:rPr lang="fr-FR" smtClean="0"/>
              <a:t>21/09/2020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347928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67B4812-0B9B-4A10-92A3-24F702203D45}" type="datetimeFigureOut">
              <a:rPr lang="fr-FR" smtClean="0"/>
              <a:t>21/09/2020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19254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7B4812-0B9B-4A10-92A3-24F702203D45}" type="datetimeFigureOut">
              <a:rPr lang="fr-FR" smtClean="0"/>
              <a:t>21/09/2020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156970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67B4812-0B9B-4A10-92A3-24F702203D45}" type="datetimeFigureOut">
              <a:rPr lang="fr-FR" smtClean="0"/>
              <a:t>21/09/2020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157479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67B4812-0B9B-4A10-92A3-24F702203D45}" type="datetimeFigureOut">
              <a:rPr lang="fr-FR" smtClean="0"/>
              <a:t>21/09/2020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BA626F-7029-422E-BED1-3CBCB028E77A}" type="slidenum">
              <a:rPr lang="fr-FR" smtClean="0"/>
              <a:t>‹N°›</a:t>
            </a:fld>
            <a:endParaRPr lang="fr-FR"/>
          </a:p>
        </p:txBody>
      </p:sp>
    </p:spTree>
    <p:extLst>
      <p:ext uri="{BB962C8B-B14F-4D97-AF65-F5344CB8AC3E}">
        <p14:creationId xmlns:p14="http://schemas.microsoft.com/office/powerpoint/2010/main" val="18200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B4812-0B9B-4A10-92A3-24F702203D45}" type="datetimeFigureOut">
              <a:rPr lang="fr-FR" smtClean="0"/>
              <a:t>21/09/2020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A626F-7029-422E-BED1-3CBCB028E77A}" type="slidenum">
              <a:rPr lang="fr-FR" smtClean="0"/>
              <a:t>‹N°›</a:t>
            </a:fld>
            <a:endParaRPr lang="fr-FR"/>
          </a:p>
        </p:txBody>
      </p:sp>
    </p:spTree>
    <p:extLst>
      <p:ext uri="{BB962C8B-B14F-4D97-AF65-F5344CB8AC3E}">
        <p14:creationId xmlns:p14="http://schemas.microsoft.com/office/powerpoint/2010/main" val="3209202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dusolier-nontron.fr/" TargetMode="External"/><Relationship Id="rId2" Type="http://schemas.openxmlformats.org/officeDocument/2006/relationships/hyperlink" Target="https://demo.index-education.net/pronote/parent.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ache.media.eduscol.education.fr/file/Parents_eleves/21/6/guide_pratique_elections_parents_eleves_CE_CA_Aout_2018_991216.pdf#page=5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C000"/>
                </a:solidFill>
                <a:latin typeface="Arial" panose="020B0604020202020204" pitchFamily="34" charset="0"/>
                <a:cs typeface="Arial" panose="020B0604020202020204" pitchFamily="34" charset="0"/>
              </a:rPr>
              <a:t>REUNION IMPLICATION PARENTS</a:t>
            </a:r>
            <a:endParaRPr lang="fr-FR" dirty="0">
              <a:solidFill>
                <a:srgbClr val="FFC000"/>
              </a:solidFill>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p:txBody>
          <a:bodyPr/>
          <a:lstStyle/>
          <a:p>
            <a:r>
              <a:rPr lang="fr-FR" dirty="0" smtClean="0">
                <a:latin typeface="Arial" panose="020B0604020202020204" pitchFamily="34" charset="0"/>
                <a:cs typeface="Arial" panose="020B0604020202020204" pitchFamily="34" charset="0"/>
              </a:rPr>
              <a:t>Cité Scolaire de Nontron le </a:t>
            </a:r>
            <a:r>
              <a:rPr lang="fr-FR" dirty="0" smtClean="0">
                <a:latin typeface="Arial" panose="020B0604020202020204" pitchFamily="34" charset="0"/>
                <a:cs typeface="Arial" panose="020B0604020202020204" pitchFamily="34" charset="0"/>
              </a:rPr>
              <a:t>21</a:t>
            </a:r>
            <a:r>
              <a:rPr lang="fr-FR"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septembre </a:t>
            </a:r>
            <a:r>
              <a:rPr lang="fr-FR" dirty="0" smtClean="0">
                <a:latin typeface="Arial" panose="020B0604020202020204" pitchFamily="34" charset="0"/>
                <a:cs typeface="Arial" panose="020B0604020202020204" pitchFamily="34" charset="0"/>
              </a:rPr>
              <a:t>2020</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828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rPr>
              <a:t>C’est à vous</a:t>
            </a:r>
            <a:endParaRPr lang="fr-FR" dirty="0">
              <a:solidFill>
                <a:srgbClr val="FFC000"/>
              </a:solidFill>
            </a:endParaRPr>
          </a:p>
        </p:txBody>
      </p:sp>
      <p:sp>
        <p:nvSpPr>
          <p:cNvPr id="3" name="Espace réservé du contenu 2"/>
          <p:cNvSpPr>
            <a:spLocks noGrp="1"/>
          </p:cNvSpPr>
          <p:nvPr>
            <p:ph idx="1"/>
          </p:nvPr>
        </p:nvSpPr>
        <p:spPr/>
        <p:txBody>
          <a:bodyPr/>
          <a:lstStyle/>
          <a:p>
            <a:r>
              <a:rPr lang="fr-FR" dirty="0" smtClean="0"/>
              <a:t>Papier</a:t>
            </a:r>
          </a:p>
          <a:p>
            <a:r>
              <a:rPr lang="fr-FR" dirty="0" smtClean="0"/>
              <a:t>Crayon</a:t>
            </a:r>
          </a:p>
          <a:p>
            <a:r>
              <a:rPr lang="fr-FR" dirty="0" smtClean="0"/>
              <a:t>Liste vierge </a:t>
            </a:r>
            <a:endParaRPr lang="fr-FR" dirty="0"/>
          </a:p>
        </p:txBody>
      </p:sp>
    </p:spTree>
    <p:extLst>
      <p:ext uri="{BB962C8B-B14F-4D97-AF65-F5344CB8AC3E}">
        <p14:creationId xmlns:p14="http://schemas.microsoft.com/office/powerpoint/2010/main" val="407227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rPr>
              <a:t>POINT RENTREE</a:t>
            </a:r>
            <a:endParaRPr lang="fr-FR" dirty="0">
              <a:solidFill>
                <a:srgbClr val="FFC000"/>
              </a:solidFill>
            </a:endParaRPr>
          </a:p>
        </p:txBody>
      </p:sp>
      <p:sp>
        <p:nvSpPr>
          <p:cNvPr id="3" name="Espace réservé du contenu 2"/>
          <p:cNvSpPr>
            <a:spLocks noGrp="1"/>
          </p:cNvSpPr>
          <p:nvPr>
            <p:ph idx="1"/>
          </p:nvPr>
        </p:nvSpPr>
        <p:spPr/>
        <p:txBody>
          <a:bodyPr/>
          <a:lstStyle/>
          <a:p>
            <a:r>
              <a:rPr lang="fr-FR" dirty="0" smtClean="0"/>
              <a:t>PROTOCOLE SANITAIRE</a:t>
            </a:r>
          </a:p>
          <a:p>
            <a:r>
              <a:rPr lang="fr-FR" dirty="0" smtClean="0"/>
              <a:t>Les emplois du temps</a:t>
            </a:r>
            <a:endParaRPr lang="fr-FR" dirty="0"/>
          </a:p>
        </p:txBody>
      </p:sp>
    </p:spTree>
    <p:extLst>
      <p:ext uri="{BB962C8B-B14F-4D97-AF65-F5344CB8AC3E}">
        <p14:creationId xmlns:p14="http://schemas.microsoft.com/office/powerpoint/2010/main" val="412311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latin typeface="Arial" panose="020B0604020202020204" pitchFamily="34" charset="0"/>
                <a:cs typeface="Arial" panose="020B0604020202020204" pitchFamily="34" charset="0"/>
              </a:rPr>
              <a:t>Diverses Formes d’implication</a:t>
            </a:r>
            <a:endParaRPr lang="fr-FR" dirty="0">
              <a:solidFill>
                <a:srgbClr val="FFC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lstStyle/>
          <a:p>
            <a:pPr marL="0" indent="0">
              <a:buNone/>
            </a:pPr>
            <a:r>
              <a:rPr lang="fr-FR" dirty="0" smtClean="0">
                <a:latin typeface="Arial" panose="020B0604020202020204" pitchFamily="34" charset="0"/>
                <a:cs typeface="Arial" panose="020B0604020202020204" pitchFamily="34" charset="0"/>
              </a:rPr>
              <a:t>1 </a:t>
            </a:r>
            <a:r>
              <a:rPr lang="fr-FR" dirty="0" smtClean="0">
                <a:solidFill>
                  <a:srgbClr val="FFC000"/>
                </a:solidFill>
                <a:latin typeface="Arial" panose="020B0604020202020204" pitchFamily="34" charset="0"/>
                <a:cs typeface="Arial" panose="020B0604020202020204" pitchFamily="34" charset="0"/>
              </a:rPr>
              <a:t>Dans la scolarité</a:t>
            </a:r>
            <a:r>
              <a:rPr lang="fr-FR" dirty="0" smtClean="0">
                <a:latin typeface="Arial" panose="020B0604020202020204" pitchFamily="34" charset="0"/>
                <a:cs typeface="Arial" panose="020B0604020202020204" pitchFamily="34" charset="0"/>
              </a:rPr>
              <a:t>: </a:t>
            </a:r>
          </a:p>
          <a:p>
            <a:pPr>
              <a:buFont typeface="Wingdings" panose="05000000000000000000" pitchFamily="2" charset="2"/>
              <a:buChar char="q"/>
            </a:pP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A Titre individuelle dans le suivi de votre enfant</a:t>
            </a:r>
          </a:p>
          <a:p>
            <a:pPr marL="0" indent="0">
              <a:buNone/>
            </a:pPr>
            <a:r>
              <a:rPr lang="fr-FR" dirty="0" smtClean="0">
                <a:latin typeface="Arial" panose="020B0604020202020204" pitchFamily="34" charset="0"/>
                <a:cs typeface="Arial" panose="020B0604020202020204" pitchFamily="34" charset="0"/>
                <a:hlinkClick r:id="rId2"/>
              </a:rPr>
              <a:t>PRONOTE</a:t>
            </a:r>
            <a:endParaRPr lang="fr-FR" dirty="0" smtClean="0">
              <a:latin typeface="Arial" panose="020B0604020202020204" pitchFamily="34" charset="0"/>
              <a:cs typeface="Arial" panose="020B0604020202020204" pitchFamily="34" charset="0"/>
            </a:endParaRPr>
          </a:p>
          <a:p>
            <a:pPr marL="0" indent="0">
              <a:buNone/>
            </a:pPr>
            <a:r>
              <a:rPr lang="fr-FR" dirty="0" smtClean="0">
                <a:latin typeface="Arial" panose="020B0604020202020204" pitchFamily="34" charset="0"/>
                <a:cs typeface="Arial" panose="020B0604020202020204" pitchFamily="34" charset="0"/>
                <a:hlinkClick r:id="rId3"/>
              </a:rPr>
              <a:t>SITE ALCIDE</a:t>
            </a:r>
            <a:endParaRPr lang="fr-FR" dirty="0">
              <a:latin typeface="Arial" panose="020B0604020202020204" pitchFamily="34" charset="0"/>
              <a:cs typeface="Arial" panose="020B0604020202020204" pitchFamily="34" charset="0"/>
            </a:endParaRPr>
          </a:p>
          <a:p>
            <a:pPr marL="0" indent="0">
              <a:buNone/>
            </a:pPr>
            <a:endParaRPr lang="fr-FR"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fr-FR" dirty="0" smtClean="0">
                <a:latin typeface="Arial" panose="020B0604020202020204" pitchFamily="34" charset="0"/>
                <a:cs typeface="Arial" panose="020B0604020202020204" pitchFamily="34" charset="0"/>
              </a:rPr>
              <a:t>La représentation en conseil de classe en </a:t>
            </a:r>
          </a:p>
          <a:p>
            <a:pPr lvl="1"/>
            <a:r>
              <a:rPr lang="fr-FR" dirty="0" smtClean="0">
                <a:latin typeface="Arial" panose="020B0604020202020204" pitchFamily="34" charset="0"/>
                <a:cs typeface="Arial" panose="020B0604020202020204" pitchFamily="34" charset="0"/>
              </a:rPr>
              <a:t>Faisant le lien avec les autres parents en amont ou aval</a:t>
            </a:r>
          </a:p>
          <a:p>
            <a:pPr lvl="1"/>
            <a:r>
              <a:rPr lang="fr-FR" dirty="0" smtClean="0">
                <a:latin typeface="Arial" panose="020B0604020202020204" pitchFamily="34" charset="0"/>
                <a:cs typeface="Arial" panose="020B0604020202020204" pitchFamily="34" charset="0"/>
              </a:rPr>
              <a:t>représentant l’ensemble des parents</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63517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C000"/>
                </a:solidFill>
                <a:latin typeface="Arial" panose="020B0604020202020204" pitchFamily="34" charset="0"/>
                <a:cs typeface="Arial" panose="020B0604020202020204" pitchFamily="34" charset="0"/>
              </a:rPr>
              <a:t>Diverses Formes d’implication</a:t>
            </a:r>
            <a:endParaRPr lang="fr-FR" dirty="0">
              <a:solidFill>
                <a:srgbClr val="FFC000"/>
              </a:solidFill>
            </a:endParaRPr>
          </a:p>
        </p:txBody>
      </p:sp>
      <p:sp>
        <p:nvSpPr>
          <p:cNvPr id="3" name="Espace réservé du contenu 2"/>
          <p:cNvSpPr>
            <a:spLocks noGrp="1"/>
          </p:cNvSpPr>
          <p:nvPr>
            <p:ph idx="1"/>
          </p:nvPr>
        </p:nvSpPr>
        <p:spPr/>
        <p:txBody>
          <a:bodyPr/>
          <a:lstStyle/>
          <a:p>
            <a:pPr marL="0" indent="0">
              <a:buNone/>
            </a:pPr>
            <a:r>
              <a:rPr lang="fr-FR" dirty="0" smtClean="0">
                <a:solidFill>
                  <a:srgbClr val="FFC000"/>
                </a:solidFill>
                <a:latin typeface="Arial" panose="020B0604020202020204" pitchFamily="34" charset="0"/>
                <a:cs typeface="Arial" panose="020B0604020202020204" pitchFamily="34" charset="0"/>
              </a:rPr>
              <a:t>2 En tant qu’aide au FSE: Présentation M </a:t>
            </a:r>
            <a:r>
              <a:rPr lang="fr-FR" dirty="0" err="1" smtClean="0">
                <a:solidFill>
                  <a:srgbClr val="FFC000"/>
                </a:solidFill>
                <a:latin typeface="Arial" panose="020B0604020202020204" pitchFamily="34" charset="0"/>
                <a:cs typeface="Arial" panose="020B0604020202020204" pitchFamily="34" charset="0"/>
              </a:rPr>
              <a:t>Sellin</a:t>
            </a:r>
            <a:endParaRPr lang="fr-FR" dirty="0" smtClean="0">
              <a:solidFill>
                <a:srgbClr val="FFC000"/>
              </a:solidFill>
              <a:latin typeface="Arial" panose="020B0604020202020204" pitchFamily="34" charset="0"/>
              <a:cs typeface="Arial" panose="020B0604020202020204" pitchFamily="34" charset="0"/>
            </a:endParaRPr>
          </a:p>
          <a:p>
            <a:pPr marL="0" indent="0">
              <a:buNone/>
            </a:pPr>
            <a:endParaRPr lang="fr-FR" dirty="0">
              <a:solidFill>
                <a:srgbClr val="FFC000"/>
              </a:solidFill>
              <a:latin typeface="Arial" panose="020B0604020202020204" pitchFamily="34" charset="0"/>
              <a:cs typeface="Arial" panose="020B0604020202020204" pitchFamily="34" charset="0"/>
            </a:endParaRPr>
          </a:p>
          <a:p>
            <a:pPr marL="0" indent="0">
              <a:buNone/>
            </a:pPr>
            <a:r>
              <a:rPr lang="fr-FR" dirty="0" smtClean="0">
                <a:solidFill>
                  <a:schemeClr val="tx1">
                    <a:lumMod val="85000"/>
                    <a:lumOff val="15000"/>
                  </a:schemeClr>
                </a:solidFill>
                <a:latin typeface="Arial" panose="020B0604020202020204" pitchFamily="34" charset="0"/>
                <a:cs typeface="Arial" panose="020B0604020202020204" pitchFamily="34" charset="0"/>
              </a:rPr>
              <a:t>Ex: participation à la collecte de banque alim novembre</a:t>
            </a:r>
          </a:p>
          <a:p>
            <a:pPr marL="0" indent="0">
              <a:buNone/>
            </a:pPr>
            <a:r>
              <a:rPr lang="fr-FR" dirty="0" smtClean="0">
                <a:solidFill>
                  <a:schemeClr val="tx1">
                    <a:lumMod val="85000"/>
                    <a:lumOff val="15000"/>
                  </a:schemeClr>
                </a:solidFill>
                <a:latin typeface="Arial" panose="020B0604020202020204" pitchFamily="34" charset="0"/>
                <a:cs typeface="Arial" panose="020B0604020202020204" pitchFamily="34" charset="0"/>
              </a:rPr>
              <a:t>Colis fourniture scolaire en fin d’année</a:t>
            </a:r>
          </a:p>
          <a:p>
            <a:pPr marL="0" indent="0">
              <a:buNone/>
            </a:pPr>
            <a:r>
              <a:rPr lang="fr-FR" dirty="0" smtClean="0">
                <a:solidFill>
                  <a:schemeClr val="tx1">
                    <a:lumMod val="85000"/>
                    <a:lumOff val="15000"/>
                  </a:schemeClr>
                </a:solidFill>
                <a:latin typeface="Arial" panose="020B0604020202020204" pitchFamily="34" charset="0"/>
                <a:cs typeface="Arial" panose="020B0604020202020204" pitchFamily="34" charset="0"/>
              </a:rPr>
              <a:t>Participation à la collecte de jouets…..</a:t>
            </a:r>
          </a:p>
        </p:txBody>
      </p:sp>
    </p:spTree>
    <p:extLst>
      <p:ext uri="{BB962C8B-B14F-4D97-AF65-F5344CB8AC3E}">
        <p14:creationId xmlns:p14="http://schemas.microsoft.com/office/powerpoint/2010/main" val="85594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C000"/>
                </a:solidFill>
                <a:latin typeface="Arial" panose="020B0604020202020204" pitchFamily="34" charset="0"/>
                <a:cs typeface="Arial" panose="020B0604020202020204" pitchFamily="34" charset="0"/>
              </a:rPr>
              <a:t>Diverses Formes d’implication</a:t>
            </a:r>
            <a:endParaRPr lang="fr-FR" dirty="0">
              <a:solidFill>
                <a:srgbClr val="FFC000"/>
              </a:solidFill>
            </a:endParaRPr>
          </a:p>
        </p:txBody>
      </p:sp>
      <p:sp>
        <p:nvSpPr>
          <p:cNvPr id="3" name="Espace réservé du contenu 2"/>
          <p:cNvSpPr>
            <a:spLocks noGrp="1"/>
          </p:cNvSpPr>
          <p:nvPr>
            <p:ph idx="1"/>
          </p:nvPr>
        </p:nvSpPr>
        <p:spPr>
          <a:xfrm>
            <a:off x="838200" y="1433384"/>
            <a:ext cx="10515600" cy="4743579"/>
          </a:xfrm>
        </p:spPr>
        <p:txBody>
          <a:bodyPr>
            <a:normAutofit lnSpcReduction="10000"/>
          </a:bodyPr>
          <a:lstStyle/>
          <a:p>
            <a:pPr marL="0" indent="0">
              <a:buNone/>
            </a:pPr>
            <a:r>
              <a:rPr lang="fr-FR" dirty="0" smtClean="0">
                <a:solidFill>
                  <a:srgbClr val="FFC000"/>
                </a:solidFill>
                <a:latin typeface="Arial" panose="020B0604020202020204" pitchFamily="34" charset="0"/>
                <a:cs typeface="Arial" panose="020B0604020202020204" pitchFamily="34" charset="0"/>
              </a:rPr>
              <a:t>3 En tant qu’élu</a:t>
            </a:r>
          </a:p>
          <a:p>
            <a:r>
              <a:rPr lang="fr-FR" u="sng" dirty="0" smtClean="0">
                <a:latin typeface="Arial" panose="020B0604020202020204" pitchFamily="34" charset="0"/>
                <a:cs typeface="Arial" panose="020B0604020202020204" pitchFamily="34" charset="0"/>
              </a:rPr>
              <a:t>Les association de parents d’élèves</a:t>
            </a:r>
          </a:p>
          <a:p>
            <a:pPr marL="0" indent="0">
              <a:buNone/>
            </a:pPr>
            <a:r>
              <a:rPr lang="fr-FR" dirty="0" smtClean="0">
                <a:latin typeface="Arial" panose="020B0604020202020204" pitchFamily="34" charset="0"/>
                <a:cs typeface="Arial" panose="020B0604020202020204" pitchFamily="34" charset="0"/>
              </a:rPr>
              <a:t>Une association de parents d'élèves a pour objet la défense des intérêts moraux et matériels communs aux parents d'élèves. Elle ne regroupe que des parents d'élèves, auxquels sont assimilées les personnes ayant la responsabilité légale d'un ou plusieurs élèves. Elle représente les parents d'élèves en participant aux conseils d'écoles, aux conseils d'administration des établissements scolaires et aux conseils de classe.</a:t>
            </a:r>
          </a:p>
          <a:p>
            <a:pPr marL="0" indent="0">
              <a:buNone/>
            </a:pPr>
            <a:r>
              <a:rPr lang="fr-FR" dirty="0" smtClean="0">
                <a:latin typeface="Arial" panose="020B0604020202020204" pitchFamily="34" charset="0"/>
                <a:cs typeface="Arial" panose="020B0604020202020204" pitchFamily="34" charset="0"/>
              </a:rPr>
              <a:t>Les associations ne peuvent fixer le siège social dans l'enceinte scolaire.</a:t>
            </a:r>
          </a:p>
          <a:p>
            <a:r>
              <a:rPr lang="fr-FR" u="sng" dirty="0" smtClean="0">
                <a:latin typeface="Arial" panose="020B0604020202020204" pitchFamily="34" charset="0"/>
                <a:cs typeface="Arial" panose="020B0604020202020204" pitchFamily="34" charset="0"/>
              </a:rPr>
              <a:t>Liste de parents autonomes</a:t>
            </a:r>
            <a:endParaRPr lang="fr-FR"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481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latin typeface="Arial" panose="020B0604020202020204" pitchFamily="34" charset="0"/>
                <a:cs typeface="Arial" panose="020B0604020202020204" pitchFamily="34" charset="0"/>
              </a:rPr>
              <a:t>Rôle des parents élus</a:t>
            </a:r>
            <a:endParaRPr lang="fr-FR" dirty="0">
              <a:solidFill>
                <a:srgbClr val="FFC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55073" y="1570182"/>
            <a:ext cx="10515600" cy="5087071"/>
          </a:xfrm>
        </p:spPr>
        <p:txBody>
          <a:bodyPr>
            <a:normAutofit fontScale="85000" lnSpcReduction="20000"/>
          </a:bodyPr>
          <a:lstStyle/>
          <a:p>
            <a:pPr marL="0" indent="0">
              <a:buNone/>
            </a:pPr>
            <a:r>
              <a:rPr lang="fr-FR" b="1" dirty="0">
                <a:latin typeface="Arial" panose="020B0604020202020204" pitchFamily="34" charset="0"/>
                <a:cs typeface="Arial" panose="020B0604020202020204" pitchFamily="34" charset="0"/>
              </a:rPr>
              <a:t>Au sein du conseil </a:t>
            </a:r>
            <a:r>
              <a:rPr lang="fr-FR" b="1" dirty="0" smtClean="0">
                <a:latin typeface="Arial" panose="020B0604020202020204" pitchFamily="34" charset="0"/>
                <a:cs typeface="Arial" panose="020B0604020202020204" pitchFamily="34" charset="0"/>
              </a:rPr>
              <a:t>d'administration</a:t>
            </a:r>
          </a:p>
          <a:p>
            <a:pPr marL="0" indent="0">
              <a:buNone/>
            </a:pPr>
            <a:endParaRPr lang="fr-FR" b="1" dirty="0" smtClean="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Le conseil d'administration est l'organe délibérant de l'établissement public local d'enseignement. Il se réunit en séance ordinaire à l'initiative du chef d'établissement au moins trois fois par an. Le conseil d'administration ne peut siéger valablement que si le nombre des membres présents, en début de séance, est égal à la majorité des membres en exercice composant le conseil. L'ordre du jour est adopté en début de séance.</a:t>
            </a:r>
          </a:p>
          <a:p>
            <a:pPr marL="0" indent="0">
              <a:buNone/>
            </a:pPr>
            <a:r>
              <a:rPr lang="fr-FR" dirty="0">
                <a:latin typeface="Arial" panose="020B0604020202020204" pitchFamily="34" charset="0"/>
                <a:cs typeface="Arial" panose="020B0604020202020204" pitchFamily="34" charset="0"/>
              </a:rPr>
              <a:t>Il adopte :</a:t>
            </a:r>
          </a:p>
          <a:p>
            <a:pPr lvl="2"/>
            <a:r>
              <a:rPr lang="fr-FR" sz="2900" dirty="0">
                <a:latin typeface="Arial" panose="020B0604020202020204" pitchFamily="34" charset="0"/>
                <a:cs typeface="Arial" panose="020B0604020202020204" pitchFamily="34" charset="0"/>
              </a:rPr>
              <a:t>le projet d'établissement ;</a:t>
            </a:r>
          </a:p>
          <a:p>
            <a:pPr lvl="2"/>
            <a:r>
              <a:rPr lang="fr-FR" sz="2900" dirty="0">
                <a:latin typeface="Arial" panose="020B0604020202020204" pitchFamily="34" charset="0"/>
                <a:cs typeface="Arial" panose="020B0604020202020204" pitchFamily="34" charset="0"/>
              </a:rPr>
              <a:t>le règlement intérieur ;</a:t>
            </a:r>
          </a:p>
          <a:p>
            <a:pPr lvl="2"/>
            <a:r>
              <a:rPr lang="fr-FR" sz="2900" dirty="0">
                <a:latin typeface="Arial" panose="020B0604020202020204" pitchFamily="34" charset="0"/>
                <a:cs typeface="Arial" panose="020B0604020202020204" pitchFamily="34" charset="0"/>
              </a:rPr>
              <a:t>le budget</a:t>
            </a:r>
            <a:r>
              <a:rPr lang="fr-FR" dirty="0" smtClean="0">
                <a:latin typeface="Arial" panose="020B0604020202020204" pitchFamily="34" charset="0"/>
                <a:cs typeface="Arial" panose="020B0604020202020204" pitchFamily="34" charset="0"/>
              </a:rPr>
              <a:t>.</a:t>
            </a:r>
          </a:p>
          <a:p>
            <a:pPr marL="0" indent="0">
              <a:buNone/>
            </a:pPr>
            <a:r>
              <a:rPr lang="fr-FR" dirty="0" smtClean="0">
                <a:latin typeface="Arial" panose="020B0604020202020204" pitchFamily="34" charset="0"/>
                <a:cs typeface="Arial" panose="020B0604020202020204" pitchFamily="34" charset="0"/>
              </a:rPr>
              <a:t>Les parents d'élèves élus au conseil d'administration sont membres à part entière de ces instances participatives : ils ont voix délibérative.</a:t>
            </a:r>
          </a:p>
          <a:p>
            <a:pPr marL="0" indent="0">
              <a:buNone/>
            </a:pPr>
            <a:r>
              <a:rPr lang="fr-FR" dirty="0" smtClean="0">
                <a:latin typeface="Arial" panose="020B0604020202020204" pitchFamily="34" charset="0"/>
                <a:cs typeface="Arial" panose="020B0604020202020204" pitchFamily="34" charset="0"/>
              </a:rPr>
              <a:t>Ils peuvent par ailleurs assurer un rôle de médiation, à la demande de tout parent d'élève, auprès des autres membres de la communauté éducative.</a:t>
            </a:r>
          </a:p>
          <a:p>
            <a:pPr marL="0" indent="0">
              <a:buNone/>
            </a:pPr>
            <a:endParaRPr lang="fr-FR" b="1" dirty="0" smtClean="0">
              <a:latin typeface="Arial" panose="020B0604020202020204" pitchFamily="34" charset="0"/>
              <a:cs typeface="Arial" panose="020B0604020202020204" pitchFamily="34" charset="0"/>
            </a:endParaRPr>
          </a:p>
          <a:p>
            <a:endParaRPr lang="fr-FR" dirty="0" smtClean="0"/>
          </a:p>
          <a:p>
            <a:endParaRPr lang="fr-FR" dirty="0"/>
          </a:p>
        </p:txBody>
      </p:sp>
    </p:spTree>
    <p:extLst>
      <p:ext uri="{BB962C8B-B14F-4D97-AF65-F5344CB8AC3E}">
        <p14:creationId xmlns:p14="http://schemas.microsoft.com/office/powerpoint/2010/main" val="279938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930876" y="708454"/>
            <a:ext cx="9572367" cy="4861634"/>
          </a:xfrm>
          <a:prstGeom prst="rect">
            <a:avLst/>
          </a:prstGeom>
        </p:spPr>
      </p:pic>
    </p:spTree>
    <p:extLst>
      <p:ext uri="{BB962C8B-B14F-4D97-AF65-F5344CB8AC3E}">
        <p14:creationId xmlns:p14="http://schemas.microsoft.com/office/powerpoint/2010/main" val="215499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latin typeface="Arial" panose="020B0604020202020204" pitchFamily="34" charset="0"/>
                <a:cs typeface="Arial" panose="020B0604020202020204" pitchFamily="34" charset="0"/>
              </a:rPr>
              <a:t>Les élections</a:t>
            </a:r>
            <a:endParaRPr lang="fr-FR" dirty="0">
              <a:solidFill>
                <a:srgbClr val="FFC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lstStyle/>
          <a:p>
            <a:r>
              <a:rPr lang="fr-FR" dirty="0" smtClean="0">
                <a:latin typeface="Arial" panose="020B0604020202020204" pitchFamily="34" charset="0"/>
                <a:cs typeface="Arial" panose="020B0604020202020204" pitchFamily="34" charset="0"/>
              </a:rPr>
              <a:t>Constituer une liste : dépôt de candidature lundi </a:t>
            </a:r>
            <a:r>
              <a:rPr lang="fr-FR" dirty="0" smtClean="0">
                <a:latin typeface="Arial" panose="020B0604020202020204" pitchFamily="34" charset="0"/>
                <a:cs typeface="Arial" panose="020B0604020202020204" pitchFamily="34" charset="0"/>
              </a:rPr>
              <a:t>28</a:t>
            </a:r>
            <a:r>
              <a:rPr lang="fr-FR" dirty="0" smtClean="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septembre</a:t>
            </a:r>
          </a:p>
          <a:p>
            <a:pPr lvl="1"/>
            <a:r>
              <a:rPr lang="fr-FR" dirty="0" smtClean="0">
                <a:latin typeface="Arial" panose="020B0604020202020204" pitchFamily="34" charset="0"/>
                <a:cs typeface="Arial" panose="020B0604020202020204" pitchFamily="34" charset="0"/>
              </a:rPr>
              <a:t>7 titulaires et 7 suppléants au collège</a:t>
            </a:r>
          </a:p>
          <a:p>
            <a:pPr lvl="1"/>
            <a:r>
              <a:rPr lang="fr-FR" dirty="0" smtClean="0">
                <a:latin typeface="Arial" panose="020B0604020202020204" pitchFamily="34" charset="0"/>
                <a:cs typeface="Arial" panose="020B0604020202020204" pitchFamily="34" charset="0"/>
              </a:rPr>
              <a:t>5 titulaires et 5 suppléants au lycée</a:t>
            </a:r>
          </a:p>
          <a:p>
            <a:pPr lvl="1"/>
            <a:endParaRPr lang="fr-FR" dirty="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Aide à la mise sous pli le mercredi </a:t>
            </a:r>
            <a:r>
              <a:rPr lang="fr-FR" dirty="0" smtClean="0">
                <a:latin typeface="Arial" panose="020B0604020202020204" pitchFamily="34" charset="0"/>
                <a:cs typeface="Arial" panose="020B0604020202020204" pitchFamily="34" charset="0"/>
              </a:rPr>
              <a:t>30 septembre  </a:t>
            </a:r>
            <a:r>
              <a:rPr lang="fr-FR" dirty="0" smtClean="0">
                <a:latin typeface="Arial" panose="020B0604020202020204" pitchFamily="34" charset="0"/>
                <a:cs typeface="Arial" panose="020B0604020202020204" pitchFamily="34" charset="0"/>
              </a:rPr>
              <a:t>au matin pour </a:t>
            </a:r>
            <a:r>
              <a:rPr lang="fr-FR" dirty="0" smtClean="0">
                <a:latin typeface="Arial" panose="020B0604020202020204" pitchFamily="34" charset="0"/>
                <a:cs typeface="Arial" panose="020B0604020202020204" pitchFamily="34" charset="0"/>
              </a:rPr>
              <a:t>distribution 9h-12h en salle PM</a:t>
            </a:r>
          </a:p>
          <a:p>
            <a:r>
              <a:rPr lang="fr-FR" dirty="0" smtClean="0">
                <a:latin typeface="Arial" panose="020B0604020202020204" pitchFamily="34" charset="0"/>
                <a:cs typeface="Arial" panose="020B0604020202020204" pitchFamily="34" charset="0"/>
              </a:rPr>
              <a:t>Dépouillement vendredi 9 octobre 11h</a:t>
            </a:r>
            <a:endParaRPr lang="fr-FR" dirty="0" smtClean="0">
              <a:latin typeface="Arial" panose="020B0604020202020204" pitchFamily="34" charset="0"/>
              <a:cs typeface="Arial" panose="020B0604020202020204" pitchFamily="34" charset="0"/>
            </a:endParaRPr>
          </a:p>
        </p:txBody>
      </p:sp>
      <p:sp>
        <p:nvSpPr>
          <p:cNvPr id="4" name="Rectangle 1">
            <a:hlinkClick r:id="rId2" tooltip="Page 50"/>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5" name="Rectangle 2"/>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 name="Rectangle 7"/>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5994400"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Préambule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 name="Rectangle 10"/>
          <p:cNvSpPr>
            <a:spLocks noChangeArrowheads="1"/>
          </p:cNvSpPr>
          <p:nvPr/>
        </p:nvSpPr>
        <p:spPr bwMode="auto">
          <a:xfrm>
            <a:off x="1200359550"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 name="Rectangle 11"/>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 name="Rectangle 12"/>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 name="Rectangle 13"/>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 name="Rectangle 14"/>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5994400" y="1359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 name="Rectangle 17"/>
          <p:cNvSpPr>
            <a:spLocks noChangeArrowheads="1"/>
          </p:cNvSpPr>
          <p:nvPr/>
        </p:nvSpPr>
        <p:spPr bwMode="auto">
          <a:xfrm>
            <a:off x="105181400" y="1359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 name="Rectangle 18"/>
          <p:cNvSpPr>
            <a:spLocks noChangeArrowheads="1"/>
          </p:cNvSpPr>
          <p:nvPr/>
        </p:nvSpPr>
        <p:spPr bwMode="auto">
          <a:xfrm>
            <a:off x="1148289550" y="1359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le conseil d’école et le conseil d’administration des EPLE, instances où sont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 name="Rectangle 19"/>
          <p:cNvSpPr>
            <a:spLocks noChangeArrowheads="1"/>
          </p:cNvSpPr>
          <p:nvPr/>
        </p:nvSpPr>
        <p:spPr bwMode="auto">
          <a:xfrm>
            <a:off x="5994400"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représentés les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 name="Rectangle 20"/>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 name="Rectangle 21"/>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 name="Rectangle 22"/>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 name="Rectangle 23"/>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 name="Rectangle 24"/>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 name="Rectangle 25"/>
          <p:cNvSpPr>
            <a:spLocks noChangeArrowheads="1"/>
          </p:cNvSpPr>
          <p:nvPr/>
        </p:nvSpPr>
        <p:spPr bwMode="auto">
          <a:xfrm>
            <a:off x="71653400"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 name="Rectangle 26"/>
          <p:cNvSpPr>
            <a:spLocks noChangeArrowheads="1"/>
          </p:cNvSpPr>
          <p:nvPr/>
        </p:nvSpPr>
        <p:spPr bwMode="auto">
          <a:xfrm>
            <a:off x="94894400"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Rôle des instances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 name="Rectangle 27"/>
          <p:cNvSpPr>
            <a:spLocks noChangeArrowheads="1"/>
          </p:cNvSpPr>
          <p:nvPr/>
        </p:nvSpPr>
        <p:spPr bwMode="auto">
          <a:xfrm>
            <a:off x="1950929550"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 name="Rectangle 29"/>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 name="Rectangle 30"/>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 name="Rectangle 31"/>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 name="Rectangle 32"/>
          <p:cNvSpPr>
            <a:spLocks noChangeArrowheads="1"/>
          </p:cNvSpPr>
          <p:nvPr/>
        </p:nvSpPr>
        <p:spPr bwMode="auto">
          <a:xfrm>
            <a:off x="71653400"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94894400"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Rôle des représentants 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 name="Rectangle 34"/>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 name="Rectangle 35"/>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 name="Rectangle 36"/>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 name="Rectangle 37"/>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 name="Rectangle 38"/>
          <p:cNvSpPr>
            <a:spLocks noChangeArrowheads="1"/>
          </p:cNvSpPr>
          <p:nvPr/>
        </p:nvSpPr>
        <p:spPr bwMode="auto">
          <a:xfrm>
            <a:off x="71653400"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 name="Rectangle 39"/>
          <p:cNvSpPr>
            <a:spLocks noChangeArrowheads="1"/>
          </p:cNvSpPr>
          <p:nvPr/>
        </p:nvSpPr>
        <p:spPr bwMode="auto">
          <a:xfrm>
            <a:off x="94894400"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Fonctionn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 name="Rectangle 40"/>
          <p:cNvSpPr>
            <a:spLocks noChangeArrowheads="1"/>
          </p:cNvSpPr>
          <p:nvPr/>
        </p:nvSpPr>
        <p:spPr bwMode="auto">
          <a:xfrm>
            <a:off x="1467059550"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ement des instances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 name="Rectangle 41"/>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 name="Rectangle 42"/>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 name="Rectangle 43"/>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 name="Rectangle 44"/>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 name="Rectangle 45"/>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 name="Rectangle 46"/>
          <p:cNvSpPr>
            <a:spLocks noChangeArrowheads="1"/>
          </p:cNvSpPr>
          <p:nvPr/>
        </p:nvSpPr>
        <p:spPr bwMode="auto">
          <a:xfrm>
            <a:off x="83337400"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 name="Rectangle 47"/>
          <p:cNvSpPr>
            <a:spLocks noChangeArrowheads="1"/>
          </p:cNvSpPr>
          <p:nvPr/>
        </p:nvSpPr>
        <p:spPr bwMode="auto">
          <a:xfrm>
            <a:off x="1181309550"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Présidence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 name="Rectangle 48"/>
          <p:cNvSpPr>
            <a:spLocks noChangeArrowheads="1"/>
          </p:cNvSpPr>
          <p:nvPr/>
        </p:nvSpPr>
        <p:spPr bwMode="auto">
          <a:xfrm>
            <a:off x="1732489550"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 name="Rectangle 49"/>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 name="Rectangle 50"/>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 name="Rectangle 51"/>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 name="Rectangle 52"/>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 name="Rectangle 53"/>
          <p:cNvSpPr>
            <a:spLocks noChangeArrowheads="1"/>
          </p:cNvSpPr>
          <p:nvPr/>
        </p:nvSpPr>
        <p:spPr bwMode="auto">
          <a:xfrm>
            <a:off x="2147483647" y="2102053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 name="Rectangle 54"/>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 name="Rectangle 55"/>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Durée du mandat des 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 name="Rectangle 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 name="Rectangle 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 name="Rectangle 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 name="Rectangle 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 name="Rectangle 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 name="Rectangle 61"/>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 name="Rectangle 62"/>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Périodicité des réunions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 name="Rectangle 6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 name="Rectangle 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 name="Rectangle 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 name="Rectangle 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 name="Rectangle 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 name="Rectangle 68"/>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 name="Rectangle 69"/>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Remplacement d’un membre titulaire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 name="Rectangle 7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 name="Rectangle 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 name="Rectangle 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 name="Rectangle 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 name="Rectangle 7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 name="Rectangle 75"/>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 name="Rectangle 76"/>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pilotage et suivi des opératio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 name="Rectangle 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 name="Rectangle 7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 name="Rectangle 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 name="Rectangle 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 name="Rectangle 8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 name="Rectangle 8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des écoles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 name="Rectangle 83"/>
          <p:cNvSpPr>
            <a:spLocks noChangeArrowheads="1"/>
          </p:cNvSpPr>
          <p:nvPr/>
        </p:nvSpPr>
        <p:spPr bwMode="auto">
          <a:xfrm>
            <a:off x="20423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 name="Rectangle 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 name="Rectangle 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 name="Rectangle 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 name="Rectangle 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 name="Rectangle 8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 name="Rectangle 8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des collèges, des lycées et des établissements d’éducation spéciale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 name="Rectangle 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 name="Rectangle 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 name="Rectangle 92"/>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 name="Rectangle 93"/>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académique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 name="Rectangle 94"/>
          <p:cNvSpPr>
            <a:spLocks noChangeArrowheads="1"/>
          </p:cNvSpPr>
          <p:nvPr/>
        </p:nvSpPr>
        <p:spPr bwMode="auto">
          <a:xfrm>
            <a:off x="21341270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 name="Rectangle 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 name="Rectangle 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 name="Rectangle 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 name="Rectangle 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 name="Rectangle 99"/>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 name="Rectangle 100"/>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national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 name="Rectangle 101"/>
          <p:cNvSpPr>
            <a:spLocks noChangeArrowheads="1"/>
          </p:cNvSpPr>
          <p:nvPr/>
        </p:nvSpPr>
        <p:spPr bwMode="auto">
          <a:xfrm>
            <a:off x="19204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 name="Rectangle 1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 name="Rectangle 1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 name="Rectangle 1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 name="Rectangle 1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06"/>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 name="Rectangle 107"/>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 name="Rectangle 108"/>
          <p:cNvSpPr>
            <a:spLocks noChangeArrowheads="1"/>
          </p:cNvSpPr>
          <p:nvPr/>
        </p:nvSpPr>
        <p:spPr bwMode="auto">
          <a:xfrm>
            <a:off x="13794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outil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09"/>
          <p:cNvSpPr>
            <a:spLocks noChangeArrowheads="1"/>
          </p:cNvSpPr>
          <p:nvPr/>
        </p:nvSpPr>
        <p:spPr bwMode="auto">
          <a:xfrm>
            <a:off x="1690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collecte des données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 name="Rectangle 1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 name="Rectangle 11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 name="Rectangle 115"/>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 : éléments de calendrier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 name="Rectangle 1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 name="Rectangle 1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 name="Rectangle 1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 name="Rectangle 1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 name="Rectangle 120"/>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 name="Rectangle 121"/>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Quelques repères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 name="Rectangle 122"/>
          <p:cNvSpPr>
            <a:spLocks noChangeArrowheads="1"/>
          </p:cNvSpPr>
          <p:nvPr/>
        </p:nvSpPr>
        <p:spPr bwMode="auto">
          <a:xfrm>
            <a:off x="18594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 name="Rectangle 1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 name="Rectangle 1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 name="Rectangle 1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 name="Rectangle 1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 name="Rectangle 127"/>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 name="Rectangle 128"/>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Déroulement des opérations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 name="Rectangle 1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 name="Rectangle 1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 name="Rectangle 1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 name="Rectangle 13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 name="Rectangle 133"/>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 name="Rectangle 134"/>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Exemple de calendrier pour l’année scolaire 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 name="Rectangle 1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 name="Rectangle 1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 name="Rectangle 1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 name="Rectangle 1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 name="Rectangle 1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 name="Rectangle 140"/>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 name="Rectangle 141"/>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Tirage au sort dans le premier degré ou nouvelles élections 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 name="Rectangle 1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 name="Rectangle 14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 name="Rectangle 144"/>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 name="Rectangle 145"/>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Délai relatif aux contestations sur la validité des opérations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 name="Rectangle 14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 name="Rectangle 14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 name="Rectangle 14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 name="Rectangle 149"/>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 : le cadre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 name="Rectangle 150"/>
          <p:cNvSpPr>
            <a:spLocks noChangeArrowheads="1"/>
          </p:cNvSpPr>
          <p:nvPr/>
        </p:nvSpPr>
        <p:spPr bwMode="auto">
          <a:xfrm>
            <a:off x="16461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 name="Rectangle 1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 name="Rectangle 1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 name="Rectangle 1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 name="Rectangle 1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 name="Rectangle 15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 name="Rectangle 15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Établissements concernés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 name="Rectangle 1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 name="Rectangle 1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 name="Rectangle 1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 name="Rectangle 1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 name="Rectangle 1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 name="Rectangle 162"/>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 name="Rectangle 163"/>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Nombre de représentants à él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 name="Rectangle 1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 name="Rectangle 1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 name="Rectangle 1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 name="Rectangle 1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 name="Rectangle 16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 name="Rectangle 169"/>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 name="Rectangle 170"/>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 name="Rectangle 1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 name="Rectangle 1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 name="Rectangle 1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 name="Rectangle 1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 name="Rectangle 1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 name="Rectangle 176"/>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 name="Rectangle 177"/>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 name="Rectangle 17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 name="Rectangle 1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 name="Rectangle 1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 name="Rectangle 1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 name="Rectangle 1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 name="Rectangle 18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 name="Rectangle 184"/>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 name="Rectangle 185"/>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préparation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 name="Rectangle 1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 name="Rectangle 1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 name="Rectangle 1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 name="Rectangle 1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 name="Rectangle 1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 name="Rectangle 19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 name="Rectangle 19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Fixation de la date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 name="Rectangle 1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 name="Rectangle 1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 name="Rectangle 1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 name="Rectangle 1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 name="Rectangle 1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 name="Rectangle 19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 name="Rectangle 19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Consultation de la liste des parents d’élèves de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 name="Rectangle 2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’école ou de l’établissement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 name="Rectangle 2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 name="Rectangle 2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 name="Rectangle 203"/>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 name="Rectangle 204"/>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Liste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 name="Rectangle 205"/>
          <p:cNvSpPr>
            <a:spLocks noChangeArrowheads="1"/>
          </p:cNvSpPr>
          <p:nvPr/>
        </p:nvSpPr>
        <p:spPr bwMode="auto">
          <a:xfrm>
            <a:off x="17375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 name="Rectangle 2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 name="Rectangle 2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 name="Rectangle 20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 name="Rectangle 20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 name="Rectangle 210"/>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 name="Rectangle 211"/>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Affichage de la liste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 name="Rectangle 2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 name="Rectangle 2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 name="Rectangle 21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 name="Rectangle 2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 name="Rectangle 2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 name="Rectangle 217"/>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 name="Rectangle 218"/>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Révision de la liste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 name="Rectangle 2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 name="Rectangle 2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 name="Rectangle 2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 name="Rectangle 2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 name="Rectangle 2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 name="Rectangle 224"/>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 name="Rectangle 225"/>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moyens matériels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 name="Rectangle 2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 name="Rectangle 2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 name="Rectangle 2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 name="Rectangle 2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 name="Rectangle 2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 name="Rectangle 231"/>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 name="Rectangle 232"/>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 par corresp</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 name="Rectangle 233"/>
          <p:cNvSpPr>
            <a:spLocks noChangeArrowheads="1"/>
          </p:cNvSpPr>
          <p:nvPr/>
        </p:nvSpPr>
        <p:spPr bwMode="auto">
          <a:xfrm>
            <a:off x="19610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ondance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 name="Rectangle 2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 name="Rectangle 2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 name="Rectangle 2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 name="Rectangle 2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 name="Rectangle 2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 name="Rectangle 239"/>
          <p:cNvSpPr>
            <a:spLocks noChangeArrowheads="1"/>
          </p:cNvSpPr>
          <p:nvPr/>
        </p:nvSpPr>
        <p:spPr bwMode="auto">
          <a:xfrm>
            <a:off x="83337400"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 name="Rectangle 240"/>
          <p:cNvSpPr>
            <a:spLocks noChangeArrowheads="1"/>
          </p:cNvSpPr>
          <p:nvPr/>
        </p:nvSpPr>
        <p:spPr bwMode="auto">
          <a:xfrm>
            <a:off x="1181309550"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 à l’urne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 name="Rectangle 241"/>
          <p:cNvSpPr>
            <a:spLocks noChangeArrowheads="1"/>
          </p:cNvSpPr>
          <p:nvPr/>
        </p:nvSpPr>
        <p:spPr bwMode="auto">
          <a:xfrm>
            <a:off x="1788369550"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 name="Rectangle 242"/>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 name="Rectangle 243"/>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 name="Rectangle 244"/>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 name="Rectangle 245"/>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 name="Rectangle 246"/>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 name="Rectangle 247"/>
          <p:cNvSpPr>
            <a:spLocks noChangeArrowheads="1"/>
          </p:cNvSpPr>
          <p:nvPr/>
        </p:nvSpPr>
        <p:spPr bwMode="auto">
          <a:xfrm>
            <a:off x="5994400"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 name="Rectangle 248"/>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 name="Rectangle 249"/>
          <p:cNvSpPr>
            <a:spLocks noChangeArrowheads="1"/>
          </p:cNvSpPr>
          <p:nvPr/>
        </p:nvSpPr>
        <p:spPr bwMode="auto">
          <a:xfrm>
            <a:off x="1148289550"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électeurs et 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 name="Rectangle 250"/>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 name="Rectangle 251"/>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 name="Rectangle 252"/>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 name="Rectangle 253"/>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 name="Rectangle 254"/>
          <p:cNvSpPr>
            <a:spLocks noChangeArrowheads="1"/>
          </p:cNvSpPr>
          <p:nvPr/>
        </p:nvSpPr>
        <p:spPr bwMode="auto">
          <a:xfrm>
            <a:off x="71653400"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 name="Rectangle 255"/>
          <p:cNvSpPr>
            <a:spLocks noChangeArrowheads="1"/>
          </p:cNvSpPr>
          <p:nvPr/>
        </p:nvSpPr>
        <p:spPr bwMode="auto">
          <a:xfrm>
            <a:off x="94894400"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Électeurs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 name="Rectangle 256"/>
          <p:cNvSpPr>
            <a:spLocks noChangeArrowheads="1"/>
          </p:cNvSpPr>
          <p:nvPr/>
        </p:nvSpPr>
        <p:spPr bwMode="auto">
          <a:xfrm>
            <a:off x="1432769550"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 name="Rectangle 257"/>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 name="Rectangle 258"/>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 name="Rectangle 259"/>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 name="Rectangle 260"/>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 name="Rectangle 261"/>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 name="Rectangle 262"/>
          <p:cNvSpPr>
            <a:spLocks noChangeArrowheads="1"/>
          </p:cNvSpPr>
          <p:nvPr/>
        </p:nvSpPr>
        <p:spPr bwMode="auto">
          <a:xfrm>
            <a:off x="83337400"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 name="Rectangle 263"/>
          <p:cNvSpPr>
            <a:spLocks noChangeArrowheads="1"/>
          </p:cNvSpPr>
          <p:nvPr/>
        </p:nvSpPr>
        <p:spPr bwMode="auto">
          <a:xfrm>
            <a:off x="1181309550"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Principe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 name="Rectangle 264"/>
          <p:cNvSpPr>
            <a:spLocks noChangeArrowheads="1"/>
          </p:cNvSpPr>
          <p:nvPr/>
        </p:nvSpPr>
        <p:spPr bwMode="auto">
          <a:xfrm>
            <a:off x="1564849550"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 name="Rectangle 265"/>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 name="Rectangle 266"/>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 name="Rectangle 267"/>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 name="Rectangle 268"/>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 name="Rectangle 269"/>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3" name="Rectangle 270"/>
          <p:cNvSpPr>
            <a:spLocks noChangeArrowheads="1"/>
          </p:cNvSpPr>
          <p:nvPr/>
        </p:nvSpPr>
        <p:spPr bwMode="auto">
          <a:xfrm>
            <a:off x="83337400"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4" name="Rectangle 271"/>
          <p:cNvSpPr>
            <a:spLocks noChangeArrowheads="1"/>
          </p:cNvSpPr>
          <p:nvPr/>
        </p:nvSpPr>
        <p:spPr bwMode="auto">
          <a:xfrm>
            <a:off x="1181309550"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Cas particulier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5" name="Rectangle 272"/>
          <p:cNvSpPr>
            <a:spLocks noChangeArrowheads="1"/>
          </p:cNvSpPr>
          <p:nvPr/>
        </p:nvSpPr>
        <p:spPr bwMode="auto">
          <a:xfrm>
            <a:off x="1872189550"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6" name="Rectangle 273"/>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7" name="Rectangle 274"/>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8" name="Rectangle 275"/>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9" name="Rectangle 276"/>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0" name="Rectangle 277"/>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1" name="Rectangle 278"/>
          <p:cNvSpPr>
            <a:spLocks noChangeArrowheads="1"/>
          </p:cNvSpPr>
          <p:nvPr/>
        </p:nvSpPr>
        <p:spPr bwMode="auto">
          <a:xfrm>
            <a:off x="71653400"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2" name="Rectangle 279"/>
          <p:cNvSpPr>
            <a:spLocks noChangeArrowheads="1"/>
          </p:cNvSpPr>
          <p:nvPr/>
        </p:nvSpPr>
        <p:spPr bwMode="auto">
          <a:xfrm>
            <a:off x="94894400"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3" name="Rectangle 280"/>
          <p:cNvSpPr>
            <a:spLocks noChangeArrowheads="1"/>
          </p:cNvSpPr>
          <p:nvPr/>
        </p:nvSpPr>
        <p:spPr bwMode="auto">
          <a:xfrm>
            <a:off x="1493729550"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4" name="Rectangle 281"/>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5" name="Rectangle 282"/>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6" name="Rectangle 283"/>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7" name="Rectangle 284"/>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8" name="Rectangle 285"/>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89" name="Rectangle 286"/>
          <p:cNvSpPr>
            <a:spLocks noChangeArrowheads="1"/>
          </p:cNvSpPr>
          <p:nvPr/>
        </p:nvSpPr>
        <p:spPr bwMode="auto">
          <a:xfrm>
            <a:off x="83337400"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0" name="Rectangle 287"/>
          <p:cNvSpPr>
            <a:spLocks noChangeArrowheads="1"/>
          </p:cNvSpPr>
          <p:nvPr/>
        </p:nvSpPr>
        <p:spPr bwMode="auto">
          <a:xfrm>
            <a:off x="1181309550"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Éligibilité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1" name="Rectangle 288"/>
          <p:cNvSpPr>
            <a:spLocks noChangeArrowheads="1"/>
          </p:cNvSpPr>
          <p:nvPr/>
        </p:nvSpPr>
        <p:spPr bwMode="auto">
          <a:xfrm>
            <a:off x="1620729550"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2" name="Rectangle 289"/>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3" name="Rectangle 290"/>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4" name="Rectangle 291"/>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5" name="Rectangle 292"/>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6" name="Rectangle 293"/>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7" name="Rectangle 294"/>
          <p:cNvSpPr>
            <a:spLocks noChangeArrowheads="1"/>
          </p:cNvSpPr>
          <p:nvPr/>
        </p:nvSpPr>
        <p:spPr bwMode="auto">
          <a:xfrm>
            <a:off x="83337400"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8" name="Rectangle 295"/>
          <p:cNvSpPr>
            <a:spLocks noChangeArrowheads="1"/>
          </p:cNvSpPr>
          <p:nvPr/>
        </p:nvSpPr>
        <p:spPr bwMode="auto">
          <a:xfrm>
            <a:off x="1181309550"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Dépôt et affichage des 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99" name="Rectangle 296"/>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0" name="Rectangle 297"/>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1" name="Rectangle 298"/>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2" name="Rectangle 299"/>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3" name="Rectangle 300"/>
          <p:cNvSpPr>
            <a:spLocks noChangeArrowheads="1"/>
          </p:cNvSpPr>
          <p:nvPr/>
        </p:nvSpPr>
        <p:spPr bwMode="auto">
          <a:xfrm>
            <a:off x="83337400"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4" name="Rectangle 301"/>
          <p:cNvSpPr>
            <a:spLocks noChangeArrowheads="1"/>
          </p:cNvSpPr>
          <p:nvPr/>
        </p:nvSpPr>
        <p:spPr bwMode="auto">
          <a:xfrm>
            <a:off x="1181309550"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Listes de 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5" name="Rectangle 302"/>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6" name="Rectangle 303"/>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7" name="Rectangle 304"/>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8" name="Rectangle 305"/>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09" name="Rectangle 306"/>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0" name="Rectangle 307"/>
          <p:cNvSpPr>
            <a:spLocks noChangeArrowheads="1"/>
          </p:cNvSpPr>
          <p:nvPr/>
        </p:nvSpPr>
        <p:spPr bwMode="auto">
          <a:xfrm>
            <a:off x="83337400"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1" name="Rectangle 308"/>
          <p:cNvSpPr>
            <a:spLocks noChangeArrowheads="1"/>
          </p:cNvSpPr>
          <p:nvPr/>
        </p:nvSpPr>
        <p:spPr bwMode="auto">
          <a:xfrm>
            <a:off x="1181309550"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Vérification des listes de 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2" name="Rectangle 309"/>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3" name="Rectangle 310"/>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4" name="Rectangle 311"/>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5" name="Rectangle 3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6" name="Rectangle 313"/>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7" name="Rectangle 314"/>
          <p:cNvSpPr>
            <a:spLocks noChangeArrowheads="1"/>
          </p:cNvSpPr>
          <p:nvPr/>
        </p:nvSpPr>
        <p:spPr bwMode="auto">
          <a:xfrm>
            <a:off x="83337400"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8" name="Rectangle 315"/>
          <p:cNvSpPr>
            <a:spLocks noChangeArrowheads="1"/>
          </p:cNvSpPr>
          <p:nvPr/>
        </p:nvSpPr>
        <p:spPr bwMode="auto">
          <a:xfrm>
            <a:off x="1181309550"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Campagne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19" name="Rectangle 316"/>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0" name="Rectangle 317"/>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1" name="Rectangle 318"/>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2" name="Rectangle 319"/>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3" name="Rectangle 320"/>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4" name="Rectangle 321"/>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5" name="Rectangle 322"/>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6" name="Rectangle 323"/>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7" name="Rectangle 3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8" name="Rectangle 325"/>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29" name="Rectangle 326"/>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0" name="Rectangle 3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1" name="Rectangle 328"/>
          <p:cNvSpPr>
            <a:spLocks noChangeArrowheads="1"/>
          </p:cNvSpPr>
          <p:nvPr/>
        </p:nvSpPr>
        <p:spPr bwMode="auto">
          <a:xfrm>
            <a:off x="5994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2" name="Rectangle 329"/>
          <p:cNvSpPr>
            <a:spLocks noChangeArrowheads="1"/>
          </p:cNvSpPr>
          <p:nvPr/>
        </p:nvSpPr>
        <p:spPr bwMode="auto">
          <a:xfrm>
            <a:off x="105181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3" name="Rectangle 330"/>
          <p:cNvSpPr>
            <a:spLocks noChangeArrowheads="1"/>
          </p:cNvSpPr>
          <p:nvPr/>
        </p:nvSpPr>
        <p:spPr bwMode="auto">
          <a:xfrm>
            <a:off x="114828955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déroulement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4" name="Rectangle 331"/>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5" name="Rectangle 332"/>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6" name="Rectangle 333"/>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7" name="Rectangle 334"/>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8" name="Rectangle 335"/>
          <p:cNvSpPr>
            <a:spLocks noChangeArrowheads="1"/>
          </p:cNvSpPr>
          <p:nvPr/>
        </p:nvSpPr>
        <p:spPr bwMode="auto">
          <a:xfrm>
            <a:off x="71653400"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39" name="Rectangle 336"/>
          <p:cNvSpPr>
            <a:spLocks noChangeArrowheads="1"/>
          </p:cNvSpPr>
          <p:nvPr/>
        </p:nvSpPr>
        <p:spPr bwMode="auto">
          <a:xfrm>
            <a:off x="94894400"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Mode de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0" name="Rectangle 337"/>
          <p:cNvSpPr>
            <a:spLocks noChangeArrowheads="1"/>
          </p:cNvSpPr>
          <p:nvPr/>
        </p:nvSpPr>
        <p:spPr bwMode="auto">
          <a:xfrm>
            <a:off x="1798529550"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1" name="Rectangle 338"/>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2" name="Rectangle 339"/>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3" name="Rectangle 340"/>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4" name="Rectangle 341"/>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5" name="Rectangle 342"/>
          <p:cNvSpPr>
            <a:spLocks noChangeArrowheads="1"/>
          </p:cNvSpPr>
          <p:nvPr/>
        </p:nvSpPr>
        <p:spPr bwMode="auto">
          <a:xfrm>
            <a:off x="7165340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6" name="Rectangle 343"/>
          <p:cNvSpPr>
            <a:spLocks noChangeArrowheads="1"/>
          </p:cNvSpPr>
          <p:nvPr/>
        </p:nvSpPr>
        <p:spPr bwMode="auto">
          <a:xfrm>
            <a:off x="9489440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Système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7" name="Rectangle 344"/>
          <p:cNvSpPr>
            <a:spLocks noChangeArrowheads="1"/>
          </p:cNvSpPr>
          <p:nvPr/>
        </p:nvSpPr>
        <p:spPr bwMode="auto">
          <a:xfrm>
            <a:off x="142641955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8" name="Rectangle 345"/>
          <p:cNvSpPr>
            <a:spLocks noChangeArrowheads="1"/>
          </p:cNvSpPr>
          <p:nvPr/>
        </p:nvSpPr>
        <p:spPr bwMode="auto">
          <a:xfrm>
            <a:off x="188996955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49" name="Rectangle 346"/>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0" name="Rectangle 347"/>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1" name="Rectangle 348"/>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2" name="Rectangle 349"/>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3" name="Rectangle 350"/>
          <p:cNvSpPr>
            <a:spLocks noChangeArrowheads="1"/>
          </p:cNvSpPr>
          <p:nvPr/>
        </p:nvSpPr>
        <p:spPr bwMode="auto">
          <a:xfrm>
            <a:off x="71653400"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4" name="Rectangle 351"/>
          <p:cNvSpPr>
            <a:spLocks noChangeArrowheads="1"/>
          </p:cNvSpPr>
          <p:nvPr/>
        </p:nvSpPr>
        <p:spPr bwMode="auto">
          <a:xfrm>
            <a:off x="94894400"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heure et lieu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5" name="Rectangle 352"/>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6" name="Rectangle 353"/>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7" name="Rectangle 354"/>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8" name="Rectangle 355"/>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59" name="Rectangle 356"/>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0" name="Rectangle 357"/>
          <p:cNvSpPr>
            <a:spLocks noChangeArrowheads="1"/>
          </p:cNvSpPr>
          <p:nvPr/>
        </p:nvSpPr>
        <p:spPr bwMode="auto">
          <a:xfrm>
            <a:off x="83337400"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1" name="Rectangle 358"/>
          <p:cNvSpPr>
            <a:spLocks noChangeArrowheads="1"/>
          </p:cNvSpPr>
          <p:nvPr/>
        </p:nvSpPr>
        <p:spPr bwMode="auto">
          <a:xfrm>
            <a:off x="1181309550"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2" name="Rectangle 359"/>
          <p:cNvSpPr>
            <a:spLocks noChangeArrowheads="1"/>
          </p:cNvSpPr>
          <p:nvPr/>
        </p:nvSpPr>
        <p:spPr bwMode="auto">
          <a:xfrm>
            <a:off x="1788369550"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3" name="Rectangle 360"/>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4" name="Rectangle 361"/>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5" name="Rectangle 362"/>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6" name="Rectangle 363"/>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7" name="Rectangle 364"/>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8" name="Rectangle 365"/>
          <p:cNvSpPr>
            <a:spLocks noChangeArrowheads="1"/>
          </p:cNvSpPr>
          <p:nvPr/>
        </p:nvSpPr>
        <p:spPr bwMode="auto">
          <a:xfrm>
            <a:off x="83337400"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69" name="Rectangle 366"/>
          <p:cNvSpPr>
            <a:spLocks noChangeArrowheads="1"/>
          </p:cNvSpPr>
          <p:nvPr/>
        </p:nvSpPr>
        <p:spPr bwMode="auto">
          <a:xfrm>
            <a:off x="1181309550"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Heure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0" name="Rectangle 367"/>
          <p:cNvSpPr>
            <a:spLocks noChangeArrowheads="1"/>
          </p:cNvSpPr>
          <p:nvPr/>
        </p:nvSpPr>
        <p:spPr bwMode="auto">
          <a:xfrm>
            <a:off x="1844249550"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1" name="Rectangle 368"/>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2" name="Rectangle 369"/>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3" name="Rectangle 370"/>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4" name="Rectangle 371"/>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5" name="Rectangle 372"/>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6" name="Rectangle 373"/>
          <p:cNvSpPr>
            <a:spLocks noChangeArrowheads="1"/>
          </p:cNvSpPr>
          <p:nvPr/>
        </p:nvSpPr>
        <p:spPr bwMode="auto">
          <a:xfrm>
            <a:off x="83337400"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7" name="Rectangle 374"/>
          <p:cNvSpPr>
            <a:spLocks noChangeArrowheads="1"/>
          </p:cNvSpPr>
          <p:nvPr/>
        </p:nvSpPr>
        <p:spPr bwMode="auto">
          <a:xfrm>
            <a:off x="1181309550"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Lieu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8" name="Rectangle 375"/>
          <p:cNvSpPr>
            <a:spLocks noChangeArrowheads="1"/>
          </p:cNvSpPr>
          <p:nvPr/>
        </p:nvSpPr>
        <p:spPr bwMode="auto">
          <a:xfrm>
            <a:off x="1760429550"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79" name="Rectangle 376"/>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0" name="Rectangle 377"/>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1" name="Rectangle 378"/>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2" name="Rectangle 379"/>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3" name="Rectangle 380"/>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4" name="Rectangle 381"/>
          <p:cNvSpPr>
            <a:spLocks noChangeArrowheads="1"/>
          </p:cNvSpPr>
          <p:nvPr/>
        </p:nvSpPr>
        <p:spPr bwMode="auto">
          <a:xfrm>
            <a:off x="71653400"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5" name="Rectangle 382"/>
          <p:cNvSpPr>
            <a:spLocks noChangeArrowheads="1"/>
          </p:cNvSpPr>
          <p:nvPr/>
        </p:nvSpPr>
        <p:spPr bwMode="auto">
          <a:xfrm>
            <a:off x="94894400"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Bureau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6" name="Rectangle 383"/>
          <p:cNvSpPr>
            <a:spLocks noChangeArrowheads="1"/>
          </p:cNvSpPr>
          <p:nvPr/>
        </p:nvSpPr>
        <p:spPr bwMode="auto">
          <a:xfrm>
            <a:off x="1737569550"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7" name="Rectangle 384"/>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8" name="Rectangle 385"/>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89" name="Rectangle 386"/>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0" name="Rectangle 387"/>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1" name="Rectangle 388"/>
          <p:cNvSpPr>
            <a:spLocks noChangeArrowheads="1"/>
          </p:cNvSpPr>
          <p:nvPr/>
        </p:nvSpPr>
        <p:spPr bwMode="auto">
          <a:xfrm>
            <a:off x="71653400"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2" name="Rectangle 389"/>
          <p:cNvSpPr>
            <a:spLocks noChangeArrowheads="1"/>
          </p:cNvSpPr>
          <p:nvPr/>
        </p:nvSpPr>
        <p:spPr bwMode="auto">
          <a:xfrm>
            <a:off x="94894400"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Modalités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3" name="Rectangle 390"/>
          <p:cNvSpPr>
            <a:spLocks noChangeArrowheads="1"/>
          </p:cNvSpPr>
          <p:nvPr/>
        </p:nvSpPr>
        <p:spPr bwMode="auto">
          <a:xfrm>
            <a:off x="1889969550"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4" name="Rectangle 391"/>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5" name="Rectangle 392"/>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6" name="Rectangle 393"/>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7" name="Rectangle 394"/>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8" name="Rectangle 395"/>
          <p:cNvSpPr>
            <a:spLocks noChangeArrowheads="1"/>
          </p:cNvSpPr>
          <p:nvPr/>
        </p:nvSpPr>
        <p:spPr bwMode="auto">
          <a:xfrm>
            <a:off x="83337400"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399" name="Rectangle 396"/>
          <p:cNvSpPr>
            <a:spLocks noChangeArrowheads="1"/>
          </p:cNvSpPr>
          <p:nvPr/>
        </p:nvSpPr>
        <p:spPr bwMode="auto">
          <a:xfrm>
            <a:off x="1181309550"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Sur site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0" name="Rectangle 397"/>
          <p:cNvSpPr>
            <a:spLocks noChangeArrowheads="1"/>
          </p:cNvSpPr>
          <p:nvPr/>
        </p:nvSpPr>
        <p:spPr bwMode="auto">
          <a:xfrm>
            <a:off x="1536909550"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1" name="Rectangle 398"/>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2" name="Rectangle 399"/>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3" name="Rectangle 400"/>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4" name="Rectangle 401"/>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5" name="Rectangle 402"/>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6" name="Rectangle 403"/>
          <p:cNvSpPr>
            <a:spLocks noChangeArrowheads="1"/>
          </p:cNvSpPr>
          <p:nvPr/>
        </p:nvSpPr>
        <p:spPr bwMode="auto">
          <a:xfrm>
            <a:off x="83337400"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7" name="Rectangle 404"/>
          <p:cNvSpPr>
            <a:spLocks noChangeArrowheads="1"/>
          </p:cNvSpPr>
          <p:nvPr/>
        </p:nvSpPr>
        <p:spPr bwMode="auto">
          <a:xfrm>
            <a:off x="1181309550"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 correspondance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8" name="Rectangle 405"/>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09" name="Rectangle 406"/>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0" name="Rectangle 407"/>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1" name="Rectangle 408"/>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2" name="Rectangle 409"/>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3" name="Rectangle 410"/>
          <p:cNvSpPr>
            <a:spLocks noChangeArrowheads="1"/>
          </p:cNvSpPr>
          <p:nvPr/>
        </p:nvSpPr>
        <p:spPr bwMode="auto">
          <a:xfrm>
            <a:off x="71653400"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4" name="Rectangle 411"/>
          <p:cNvSpPr>
            <a:spLocks noChangeArrowheads="1"/>
          </p:cNvSpPr>
          <p:nvPr/>
        </p:nvSpPr>
        <p:spPr bwMode="auto">
          <a:xfrm>
            <a:off x="94894400"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Clôture du scrutin et dépouillement des votes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5" name="Rectangle 412"/>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6" name="Rectangle 413"/>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7" name="Rectangle 414"/>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8" name="Rectangle 415"/>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19" name="Rectangle 416"/>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0" name="Rectangle 417"/>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Clôture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1" name="Rectangle 418"/>
          <p:cNvSpPr>
            <a:spLocks noChangeArrowheads="1"/>
          </p:cNvSpPr>
          <p:nvPr/>
        </p:nvSpPr>
        <p:spPr bwMode="auto">
          <a:xfrm>
            <a:off x="20398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2" name="Rectangle 4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3" name="Rectangle 4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4" name="Rectangle 4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5" name="Rectangle 4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6" name="Rectangle 423"/>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7" name="Rectangle 424"/>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Pointage du vote par correspondance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8" name="Rectangle 4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29" name="Rectangle 4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0" name="Rectangle 4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1" name="Rectangle 4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2" name="Rectangle 429"/>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3" name="Rectangle 430"/>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Dépouillement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4" name="Rectangle 431"/>
          <p:cNvSpPr>
            <a:spLocks noChangeArrowheads="1"/>
          </p:cNvSpPr>
          <p:nvPr/>
        </p:nvSpPr>
        <p:spPr bwMode="auto">
          <a:xfrm>
            <a:off x="18721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5" name="Rectangle 43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6" name="Rectangle 43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7" name="Rectangle 4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8" name="Rectangle 4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39" name="Rectangle 4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0" name="Rectangle 43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1" name="Rectangle 438"/>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saisie des suffrages dans 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2" name="Rectangle 4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3" name="Rectangle 4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4" name="Rectangle 4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5" name="Rectangle 4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6" name="Rectangle 443"/>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7" name="Rectangle 444"/>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Tableaux de bord du directeur d’école et du chef 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8" name="Rectangle 44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49" name="Rectangle 44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0" name="Rectangle 44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1" name="Rectangle 448"/>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2" name="Rectangle 449"/>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du directeur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3" name="Rectangle 4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4" name="Rectangle 4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5" name="Rectangle 4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6" name="Rectangle 4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7" name="Rectangle 454"/>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8" name="Rectangle 455"/>
          <p:cNvSpPr>
            <a:spLocks noChangeArrowheads="1"/>
          </p:cNvSpPr>
          <p:nvPr/>
        </p:nvSpPr>
        <p:spPr bwMode="auto">
          <a:xfrm>
            <a:off x="9210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59" name="Rectangle 456"/>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du chef 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0" name="Rectangle 4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1" name="Rectangle 4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2" name="Rectangle 4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3" name="Rectangle 4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4" name="Rectangle 46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5" name="Rectangle 46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de suivi des opérations de saisie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6" name="Rectangle 46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7" name="Rectangle 4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inspecteur de l’éducation 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8" name="Rectangle 4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69" name="Rectangle 4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0" name="Rectangle 4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1" name="Rectangle 46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2" name="Rectangle 46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de suivi des opérations de saisie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3" name="Rectangle 47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DSDEN, rectorat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4" name="Rectangle 4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5" name="Rectangle 4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6" name="Rectangle 4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7" name="Rectangle 4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8" name="Rectangle 47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79" name="Rectangle 476"/>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répartition des sièges par l’outil 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0" name="Rectangle 4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1" name="Rectangle 47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2" name="Rectangle 4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3" name="Rectangle 4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4" name="Rectangle 48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5" name="Rectangle 48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Règles de calcul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6" name="Rectangle 483"/>
          <p:cNvSpPr>
            <a:spLocks noChangeArrowheads="1"/>
          </p:cNvSpPr>
          <p:nvPr/>
        </p:nvSpPr>
        <p:spPr bwMode="auto">
          <a:xfrm>
            <a:off x="17985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7" name="Rectangle 4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8" name="Rectangle 4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89" name="Rectangle 4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0" name="Rectangle 4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1" name="Rectangle 48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2" name="Rectangle 48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Attribution des sièges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3" name="Rectangle 490"/>
          <p:cNvSpPr>
            <a:spLocks noChangeArrowheads="1"/>
          </p:cNvSpPr>
          <p:nvPr/>
        </p:nvSpPr>
        <p:spPr bwMode="auto">
          <a:xfrm>
            <a:off x="21033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4" name="Rectangle 4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5" name="Rectangle 4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6" name="Rectangle 4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7" name="Rectangle 4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8" name="Rectangle 495"/>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499" name="Rectangle 496"/>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0" name="Rectangle 4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1" name="Rectangle 4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2" name="Rectangle 4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3" name="Rectangle 5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4" name="Rectangle 5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5" name="Rectangle 502"/>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6" name="Rectangle 503"/>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7" name="Rectangle 5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8" name="Rectangle 5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09" name="Rectangle 5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0" name="Rectangle 5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1" name="Rectangle 50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2" name="Rectangle 509"/>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3" name="Rectangle 510"/>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Exemple chiffré de décompte des voix et de dévolution des sièges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4" name="Rectangle 5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5" name="Rectangle 5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6" name="Rectangle 5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7" name="Rectangle 514"/>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8" name="Rectangle 515"/>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Désignation des candidats élus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19" name="Rectangle 5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0" name="Rectangle 5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1" name="Rectangle 5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2" name="Rectangle 5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3" name="Rectangle 5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4" name="Rectangle 52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5" name="Rectangle 52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Cas particulier des sièges non attribués, faute de candidats, aux listes qui auraient dû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6" name="Rectangle 523"/>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normalement en bénéficier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7" name="Rectangle 524"/>
          <p:cNvSpPr>
            <a:spLocks noChangeArrowheads="1"/>
          </p:cNvSpPr>
          <p:nvPr/>
        </p:nvSpPr>
        <p:spPr bwMode="auto">
          <a:xfrm>
            <a:off x="21033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8" name="Rectangle 5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29" name="Rectangle 5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0" name="Rectangle 5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1" name="Rectangle 5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2" name="Rectangle 52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10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3" name="Rectangle 530"/>
          <p:cNvSpPr>
            <a:spLocks noChangeArrowheads="1"/>
          </p:cNvSpPr>
          <p:nvPr/>
        </p:nvSpPr>
        <p:spPr bwMode="auto">
          <a:xfrm>
            <a:off x="1215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4" name="Rectangle 531"/>
          <p:cNvSpPr>
            <a:spLocks noChangeArrowheads="1"/>
          </p:cNvSpPr>
          <p:nvPr/>
        </p:nvSpPr>
        <p:spPr bwMode="auto">
          <a:xfrm>
            <a:off x="16334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5" name="Rectangle 532"/>
          <p:cNvSpPr>
            <a:spLocks noChangeArrowheads="1"/>
          </p:cNvSpPr>
          <p:nvPr/>
        </p:nvSpPr>
        <p:spPr bwMode="auto">
          <a:xfrm>
            <a:off x="16791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verbaux, proclamation des résultats des élections et contestations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6" name="Rectangle 53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7" name="Rectangle 5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8" name="Rectangle 53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39" name="Rectangle 53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0" name="Rectangle 537"/>
          <p:cNvSpPr>
            <a:spLocks noChangeArrowheads="1"/>
          </p:cNvSpPr>
          <p:nvPr/>
        </p:nvSpPr>
        <p:spPr bwMode="auto">
          <a:xfrm>
            <a:off x="13108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1" name="Rectangle 538"/>
          <p:cNvSpPr>
            <a:spLocks noChangeArrowheads="1"/>
          </p:cNvSpPr>
          <p:nvPr/>
        </p:nvSpPr>
        <p:spPr bwMode="auto">
          <a:xfrm>
            <a:off x="1342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verbal de carence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2" name="Rectangle 5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3" name="Rectangle 5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4" name="Rectangle 5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5" name="Rectangle 5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6" name="Rectangle 54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7" name="Rectangle 544"/>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8" name="Rectangle 545"/>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Rédaction du 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49" name="Rectangle 546"/>
          <p:cNvSpPr>
            <a:spLocks noChangeArrowheads="1"/>
          </p:cNvSpPr>
          <p:nvPr/>
        </p:nvSpPr>
        <p:spPr bwMode="auto">
          <a:xfrm>
            <a:off x="20118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0" name="Rectangle 547"/>
          <p:cNvSpPr>
            <a:spLocks noChangeArrowheads="1"/>
          </p:cNvSpPr>
          <p:nvPr/>
        </p:nvSpPr>
        <p:spPr bwMode="auto">
          <a:xfrm>
            <a:off x="20436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verbal des élections par le bureau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1" name="Rectangle 54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2" name="Rectangle 5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3" name="Rectangle 5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4" name="Rectangle 55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5" name="Rectangle 55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Conservation des bulletins et enveloppes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6" name="Rectangle 5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7" name="Rectangle 5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8" name="Rectangle 5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59" name="Rectangle 5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0" name="Rectangle 557"/>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1" name="Rectangle 558"/>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Proclamation et affichage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2" name="Rectangle 5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3" name="Rectangle 5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4" name="Rectangle 5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5" name="Rectangle 5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6" name="Rectangle 563"/>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7" name="Rectangle 564"/>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Contestations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8" name="Rectangle 565"/>
          <p:cNvSpPr>
            <a:spLocks noChangeArrowheads="1"/>
          </p:cNvSpPr>
          <p:nvPr/>
        </p:nvSpPr>
        <p:spPr bwMode="auto">
          <a:xfrm>
            <a:off x="1676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69" name="Rectangle 5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0" name="Rectangle 5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1" name="Rectangle 56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2" name="Rectangle 5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3" name="Rectangle 57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4" name="Rectangle 571"/>
          <p:cNvSpPr>
            <a:spLocks noChangeArrowheads="1"/>
          </p:cNvSpPr>
          <p:nvPr/>
        </p:nvSpPr>
        <p:spPr bwMode="auto">
          <a:xfrm>
            <a:off x="1215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références réglemen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5" name="Rectangle 5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taires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6" name="Rectangle 5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7" name="Rectangle 5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8" name="Rectangle 5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79" name="Rectangle 5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0" name="Rectangle 577"/>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1" name="Rectangle 578"/>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2" name="Rectangle 579"/>
          <p:cNvSpPr>
            <a:spLocks noChangeArrowheads="1"/>
          </p:cNvSpPr>
          <p:nvPr/>
        </p:nvSpPr>
        <p:spPr bwMode="auto">
          <a:xfrm>
            <a:off x="17070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3" name="Rectangle 5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4" name="Rectangle 5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5" name="Rectangle 5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6" name="Rectangle 5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7" name="Rectangle 584"/>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8" name="Rectangle 585"/>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89" name="Rectangle 586"/>
          <p:cNvSpPr>
            <a:spLocks noChangeArrowheads="1"/>
          </p:cNvSpPr>
          <p:nvPr/>
        </p:nvSpPr>
        <p:spPr bwMode="auto">
          <a:xfrm>
            <a:off x="1676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0" name="Rectangle 5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1" name="Rectangle 5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2" name="Rectangle 5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3" name="Rectangle 5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4" name="Rectangle 59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5" name="Rectangle 592"/>
          <p:cNvSpPr>
            <a:spLocks noChangeArrowheads="1"/>
          </p:cNvSpPr>
          <p:nvPr/>
        </p:nvSpPr>
        <p:spPr bwMode="auto">
          <a:xfrm>
            <a:off x="1215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g</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6" name="Rectangle 593"/>
          <p:cNvSpPr>
            <a:spLocks noChangeArrowheads="1"/>
          </p:cNvSpPr>
          <p:nvPr/>
        </p:nvSpPr>
        <p:spPr bwMode="auto">
          <a:xfrm>
            <a:off x="13438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lossaire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7" name="Rectangle 594"/>
          <p:cNvSpPr>
            <a:spLocks noChangeArrowheads="1"/>
          </p:cNvSpPr>
          <p:nvPr/>
        </p:nvSpPr>
        <p:spPr bwMode="auto">
          <a:xfrm>
            <a:off x="1783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8" name="Rectangle 5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599" name="Rectangle 5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0" name="Rectangle 5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1" name="Rectangle 5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2" name="Rectangle 599"/>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3" name="Rectangle 600"/>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4" name="Rectangle 601"/>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5" name="Rectangle 6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6" name="Rectangle 603"/>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7" name="Rectangle 604"/>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8" name="Rectangle 6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09" name="Rectangle 60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Chaque établissement scolaire est doté d’instances qui garantissent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0" name="Rectangle 6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participation de l’ensemble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1" name="Rectangle 60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membres de la communauté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2" name="Rectangle 60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éducative à la vie de l’établissement.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3" name="Rectangle 610"/>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4" name="Rectangle 611"/>
          <p:cNvSpPr>
            <a:spLocks noChangeArrowheads="1"/>
          </p:cNvSpPr>
          <p:nvPr/>
        </p:nvSpPr>
        <p:spPr bwMode="auto">
          <a:xfrm>
            <a:off x="662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5" name="Rectangle 612"/>
          <p:cNvSpPr>
            <a:spLocks noChangeArrowheads="1"/>
          </p:cNvSpPr>
          <p:nvPr/>
        </p:nvSpPr>
        <p:spPr bwMode="auto">
          <a:xfrm>
            <a:off x="15470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 le règlement intérieur de l'école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6" name="Rectangle 6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établit le projet d’organisation pédagogique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7" name="Rectangle 61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la semaine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8" name="Rectangle 615"/>
          <p:cNvSpPr>
            <a:spLocks noChangeArrowheads="1"/>
          </p:cNvSpPr>
          <p:nvPr/>
        </p:nvSpPr>
        <p:spPr bwMode="auto">
          <a:xfrm>
            <a:off x="1803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19" name="Rectangle 616"/>
          <p:cNvSpPr>
            <a:spLocks noChangeArrowheads="1"/>
          </p:cNvSpPr>
          <p:nvPr/>
        </p:nvSpPr>
        <p:spPr bwMode="auto">
          <a:xfrm>
            <a:off x="19356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ans le cadre de l'élaboratio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0" name="Rectangle 6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 du projet d'école à laquelle il est associé,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1" name="Rectangle 61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donne tous avis et présente toutes suggestions sur le fonctionnement de l'école et sur toutes 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2" name="Rectangle 61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questions intéressant la vie de l'école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3" name="Rectangle 6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4" name="Rectangle 6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 exemple,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5" name="Rectangle 6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intégration des enfants handicapés, activités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6" name="Rectangle 62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périscolair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7" name="Rectangle 624"/>
          <p:cNvSpPr>
            <a:spLocks noChangeArrowheads="1"/>
          </p:cNvSpPr>
          <p:nvPr/>
        </p:nvSpPr>
        <p:spPr bwMode="auto">
          <a:xfrm>
            <a:off x="11406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restauration scolaire, hygiène scolaire, sécurité des enfants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8" name="Rectangle 6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29" name="Rectangle 6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0" name="Rectangle 6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 411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1" name="Rectangle 6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2" name="Rectangle 6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3" name="Rectangle 6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4" name="Rectangle 63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5" name="Rectangle 632"/>
          <p:cNvSpPr>
            <a:spLocks noChangeArrowheads="1"/>
          </p:cNvSpPr>
          <p:nvPr/>
        </p:nvSpPr>
        <p:spPr bwMode="auto">
          <a:xfrm>
            <a:off x="11647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6" name="Rectangle 633"/>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7" name="Rectangle 634"/>
          <p:cNvSpPr>
            <a:spLocks noChangeArrowheads="1"/>
          </p:cNvSpPr>
          <p:nvPr/>
        </p:nvSpPr>
        <p:spPr bwMode="auto">
          <a:xfrm>
            <a:off x="662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8" name="Rectangle 6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l'organe décisionnel de l'établissement. Il adopte le projet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39" name="Rectangle 63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0" name="Rectangle 637"/>
          <p:cNvSpPr>
            <a:spLocks noChangeArrowheads="1"/>
          </p:cNvSpPr>
          <p:nvPr/>
        </p:nvSpPr>
        <p:spPr bwMode="auto">
          <a:xfrm>
            <a:off x="14721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budget et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1" name="Rectangle 6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compte financier de l’établisseme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2" name="Rectangle 6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nt ainsi que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3" name="Rectangle 6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règlement intérieur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4" name="Rectangle 64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5" name="Rectangle 642"/>
          <p:cNvSpPr>
            <a:spLocks noChangeArrowheads="1"/>
          </p:cNvSpPr>
          <p:nvPr/>
        </p:nvSpPr>
        <p:spPr bwMode="auto">
          <a:xfrm>
            <a:off x="15432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Il donne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6" name="Rectangle 643"/>
          <p:cNvSpPr>
            <a:spLocks noChangeArrowheads="1"/>
          </p:cNvSpPr>
          <p:nvPr/>
        </p:nvSpPr>
        <p:spPr bwMode="auto">
          <a:xfrm>
            <a:off x="20461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notamment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7" name="Rectangle 64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son accord sur le programme de l'association sportive, 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8" name="Rectangle 64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principes du dialogue avec les parents d'élèves. Il délibère sur les questions relatives à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49" name="Rectangle 64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l'hygiène, la santé et la 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0" name="Rectangle 647"/>
          <p:cNvSpPr>
            <a:spLocks noChangeArrowheads="1"/>
          </p:cNvSpPr>
          <p:nvPr/>
        </p:nvSpPr>
        <p:spPr bwMode="auto">
          <a:xfrm>
            <a:off x="18747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écurité. Il donne son avis sur les principes de choix des manuels et outils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1" name="Rectangle 64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pédagogiques, sur la cré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2" name="Rectangle 649"/>
          <p:cNvSpPr>
            <a:spLocks noChangeArrowheads="1"/>
          </p:cNvSpPr>
          <p:nvPr/>
        </p:nvSpPr>
        <p:spPr bwMode="auto">
          <a:xfrm>
            <a:off x="18594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ation d'options et de sections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3" name="Rectangle 6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4" name="Rectangle 6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5" name="Rectangle 6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6" name="Rectangle 6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7" name="Rectangle 6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8" name="Rectangle 6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59" name="Rectangle 65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Ces deux instances veillent au respect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0" name="Rectangle 6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valeurs et des principes de la République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1" name="Rectangle 6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2" name="Rectangle 6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notamment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3" name="Rectangle 66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laïcité.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4" name="Rectangle 66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chaque école, collège et lycée, les représentants des parents d'élèves siègent, délibèrent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5" name="Rectangle 66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votent au conseil d'école ou au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6" name="Rectangle 663"/>
          <p:cNvSpPr>
            <a:spLocks noChangeArrowheads="1"/>
          </p:cNvSpPr>
          <p:nvPr/>
        </p:nvSpPr>
        <p:spPr bwMode="auto">
          <a:xfrm>
            <a:off x="599440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Ils répondent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7" name="Rectangle 664"/>
          <p:cNvSpPr>
            <a:spLocks noChangeArrowheads="1"/>
          </p:cNvSpPr>
          <p:nvPr/>
        </p:nvSpPr>
        <p:spPr bwMode="auto">
          <a:xfrm>
            <a:off x="131846955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8" name="Rectangle 665"/>
          <p:cNvSpPr>
            <a:spLocks noChangeArrowheads="1"/>
          </p:cNvSpPr>
          <p:nvPr/>
        </p:nvSpPr>
        <p:spPr bwMode="auto">
          <a:xfrm>
            <a:off x="153944955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questions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69" name="Rectangle 666"/>
          <p:cNvSpPr>
            <a:spLocks noChangeArrowheads="1"/>
          </p:cNvSpPr>
          <p:nvPr/>
        </p:nvSpPr>
        <p:spPr bwMode="auto">
          <a:xfrm>
            <a:off x="208173955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0" name="Rectangle 667"/>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portent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1" name="Rectangle 668"/>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2" name="Rectangle 669"/>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demandes au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3" name="Rectangle 670"/>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 d’école ou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4" name="Rectangle 671"/>
          <p:cNvSpPr>
            <a:spLocks noChangeArrowheads="1"/>
          </p:cNvSpPr>
          <p:nvPr/>
        </p:nvSpPr>
        <p:spPr bwMode="auto">
          <a:xfrm>
            <a:off x="5994400" y="67173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d’administration.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5" name="Rectangle 672"/>
          <p:cNvSpPr>
            <a:spLocks noChangeArrowheads="1"/>
          </p:cNvSpPr>
          <p:nvPr/>
        </p:nvSpPr>
        <p:spPr bwMode="auto">
          <a:xfrm>
            <a:off x="1515319550" y="67173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Ils peuvent apporter aux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6" name="Rectangle 673"/>
          <p:cNvSpPr>
            <a:spLocks noChangeArrowheads="1"/>
          </p:cNvSpPr>
          <p:nvPr/>
        </p:nvSpPr>
        <p:spPr bwMode="auto">
          <a:xfrm>
            <a:off x="2147483647" y="67173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précisions sur des sujets traités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7" name="Rectangle 674"/>
          <p:cNvSpPr>
            <a:spLocks noChangeArrowheads="1"/>
          </p:cNvSpPr>
          <p:nvPr/>
        </p:nvSpPr>
        <p:spPr bwMode="auto">
          <a:xfrm>
            <a:off x="5994400" y="6878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lors du conseil d’école ou d’administration.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8" name="Rectangle 675"/>
          <p:cNvSpPr>
            <a:spLocks noChangeArrowheads="1"/>
          </p:cNvSpPr>
          <p:nvPr/>
        </p:nvSpPr>
        <p:spPr bwMode="auto">
          <a:xfrm>
            <a:off x="5994400" y="71443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parents d'élèves élus au conseil d'école ou au conseil d'administration d'un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79" name="Rectangle 676"/>
          <p:cNvSpPr>
            <a:spLocks noChangeArrowheads="1"/>
          </p:cNvSpPr>
          <p:nvPr/>
        </p:nvSpPr>
        <p:spPr bwMode="auto">
          <a:xfrm>
            <a:off x="2147483647" y="71443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collège,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0" name="Rectangle 677"/>
          <p:cNvSpPr>
            <a:spLocks noChangeArrowheads="1"/>
          </p:cNvSpPr>
          <p:nvPr/>
        </p:nvSpPr>
        <p:spPr bwMode="auto">
          <a:xfrm>
            <a:off x="2147483647" y="71443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lycée,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1" name="Rectangle 678"/>
          <p:cNvSpPr>
            <a:spLocks noChangeArrowheads="1"/>
          </p:cNvSpPr>
          <p:nvPr/>
        </p:nvSpPr>
        <p:spPr bwMode="auto">
          <a:xfrm>
            <a:off x="5994400"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d’un établissement d’éducation spéciale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2" name="Rectangle 679"/>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sont membres à part entière de ces instances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3" name="Rectangle 680"/>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ils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4" name="Rectangle 681"/>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y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5" name="Rectangle 682"/>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6" name="Rectangle 683"/>
          <p:cNvSpPr>
            <a:spLocks noChangeArrowheads="1"/>
          </p:cNvSpPr>
          <p:nvPr/>
        </p:nvSpPr>
        <p:spPr bwMode="auto">
          <a:xfrm>
            <a:off x="5994400" y="74656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voix délibérative.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7" name="Rectangle 684"/>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8" name="Rectangle 685"/>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89" name="Rectangle 686"/>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0" name="Rectangle 6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1" name="Rectangle 688"/>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2" name="Rectangle 689"/>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3" name="Rectangle 6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4" name="Rectangle 691"/>
          <p:cNvSpPr>
            <a:spLocks noChangeArrowheads="1"/>
          </p:cNvSpPr>
          <p:nvPr/>
        </p:nvSpPr>
        <p:spPr bwMode="auto">
          <a:xfrm>
            <a:off x="5994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les écoles et établissements d’enseignement du second degré, les représentants des parents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5" name="Rectangle 692"/>
          <p:cNvSpPr>
            <a:spLocks noChangeArrowheads="1"/>
          </p:cNvSpPr>
          <p:nvPr/>
        </p:nvSpPr>
        <p:spPr bwMode="auto">
          <a:xfrm>
            <a:off x="5994400" y="76155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 facilitent les relations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6" name="Rectangle 693"/>
          <p:cNvSpPr>
            <a:spLocks noChangeArrowheads="1"/>
          </p:cNvSpPr>
          <p:nvPr/>
        </p:nvSpPr>
        <p:spPr bwMode="auto">
          <a:xfrm>
            <a:off x="2147483647" y="76155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entre les parents d'élèves et les personnels. Ils peuvent intervenir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7" name="Rectangle 694"/>
          <p:cNvSpPr>
            <a:spLocks noChangeArrowheads="1"/>
          </p:cNvSpPr>
          <p:nvPr/>
        </p:nvSpPr>
        <p:spPr bwMode="auto">
          <a:xfrm>
            <a:off x="5994400" y="9230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auprès des directeurs d'école ou des chefs d'établissement pour évoquer un problème particulier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8" name="Rectangle 695"/>
          <p:cNvSpPr>
            <a:spLocks noChangeArrowheads="1"/>
          </p:cNvSpPr>
          <p:nvPr/>
        </p:nvSpPr>
        <p:spPr bwMode="auto">
          <a:xfrm>
            <a:off x="5994400"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99" name="Rectangle 696"/>
          <p:cNvSpPr>
            <a:spLocks noChangeArrowheads="1"/>
          </p:cNvSpPr>
          <p:nvPr/>
        </p:nvSpPr>
        <p:spPr bwMode="auto">
          <a:xfrm>
            <a:off x="72923400"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assurer ainsi une médiation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0" name="Rectangle 697"/>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à la demande d'un ou des parents concernés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1" name="Rectangle 698"/>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2" name="Rectangle 699"/>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D. 111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3" name="Rectangle 700"/>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4" name="Rectangle 701"/>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5" name="Rectangle 702"/>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6" name="Rectangle 703"/>
          <p:cNvSpPr>
            <a:spLocks noChangeArrowheads="1"/>
          </p:cNvSpPr>
          <p:nvPr/>
        </p:nvSpPr>
        <p:spPr bwMode="auto">
          <a:xfrm>
            <a:off x="5994400" y="12443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7" name="Rectangle 704"/>
          <p:cNvSpPr>
            <a:spLocks noChangeArrowheads="1"/>
          </p:cNvSpPr>
          <p:nvPr/>
        </p:nvSpPr>
        <p:spPr bwMode="auto">
          <a:xfrm>
            <a:off x="1361649550" y="12443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8" name="Rectangle 705"/>
          <p:cNvSpPr>
            <a:spLocks noChangeArrowheads="1"/>
          </p:cNvSpPr>
          <p:nvPr/>
        </p:nvSpPr>
        <p:spPr bwMode="auto">
          <a:xfrm>
            <a:off x="1079709550" y="201803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09" name="Rectangle 706"/>
          <p:cNvSpPr>
            <a:spLocks noChangeArrowheads="1"/>
          </p:cNvSpPr>
          <p:nvPr/>
        </p:nvSpPr>
        <p:spPr bwMode="auto">
          <a:xfrm>
            <a:off x="1436579550" y="201803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Présidence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0" name="Rectangle 70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1" name="Rectangle 708"/>
          <p:cNvSpPr>
            <a:spLocks noChangeArrowheads="1"/>
          </p:cNvSpPr>
          <p:nvPr/>
        </p:nvSpPr>
        <p:spPr bwMode="auto">
          <a:xfrm>
            <a:off x="11241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premier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2" name="Rectangle 709"/>
          <p:cNvSpPr>
            <a:spLocks noChangeArrowheads="1"/>
          </p:cNvSpPr>
          <p:nvPr/>
        </p:nvSpPr>
        <p:spPr bwMode="auto">
          <a:xfrm>
            <a:off x="16677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3" name="Rectangle 71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d’école est présidé par le directeur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4" name="Rectangle 71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5" name="Rectangle 71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d’administration est présidé par le chef 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6" name="Rectangle 713"/>
          <p:cNvSpPr>
            <a:spLocks noChangeArrowheads="1"/>
          </p:cNvSpPr>
          <p:nvPr/>
        </p:nvSpPr>
        <p:spPr bwMode="auto">
          <a:xfrm>
            <a:off x="1079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7" name="Rectangle 714"/>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Durée du mandat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8" name="Rectangle 7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19" name="Rectangle 71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0" name="Rectangle 717"/>
          <p:cNvSpPr>
            <a:spLocks noChangeArrowheads="1"/>
          </p:cNvSpPr>
          <p:nvPr/>
        </p:nvSpPr>
        <p:spPr bwMode="auto">
          <a:xfrm>
            <a:off x="8930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1" name="Rectangle 71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d’école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2" name="Rectangle 719"/>
          <p:cNvSpPr>
            <a:spLocks noChangeArrowheads="1"/>
          </p:cNvSpPr>
          <p:nvPr/>
        </p:nvSpPr>
        <p:spPr bwMode="auto">
          <a:xfrm>
            <a:off x="16207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constitué pour une année et siège valablement jusqu’à l’intervention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3" name="Rectangle 72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renouvellement de ses 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4" name="Rectangle 7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5" name="Rectangle 72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6" name="Rectangle 72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mandats des membres élus sont d’une année. Ils expirent le premier jour de la première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7" name="Rectangle 72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réunion du conseil qui suit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8" name="Rectangle 725"/>
          <p:cNvSpPr>
            <a:spLocks noChangeArrowheads="1"/>
          </p:cNvSpPr>
          <p:nvPr/>
        </p:nvSpPr>
        <p:spPr bwMode="auto">
          <a:xfrm>
            <a:off x="20093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eur renouvellement.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29" name="Rectangle 72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membre élu ne peut siéger au conseil d'administration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0" name="Rectangle 7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qu'au titre d'une seule catégorie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1" name="Rectangle 7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2" name="Rectangle 729"/>
          <p:cNvSpPr>
            <a:spLocks noChangeArrowheads="1"/>
          </p:cNvSpPr>
          <p:nvPr/>
        </p:nvSpPr>
        <p:spPr bwMode="auto">
          <a:xfrm>
            <a:off x="1079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3" name="Rectangle 730"/>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Périodicité des réunions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4" name="Rectangle 73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5" name="Rectangle 73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d'école se réunit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6" name="Rectangle 733"/>
          <p:cNvSpPr>
            <a:spLocks noChangeArrowheads="1"/>
          </p:cNvSpPr>
          <p:nvPr/>
        </p:nvSpPr>
        <p:spPr bwMode="auto">
          <a:xfrm>
            <a:off x="20791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moins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7" name="Rectangle 7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fois par trimestre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8" name="Rectangle 7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39" name="Rectangle 7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obligatoirement dans les quinze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0" name="Rectangle 73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1" name="Rectangle 738"/>
          <p:cNvSpPr>
            <a:spLocks noChangeArrowheads="1"/>
          </p:cNvSpPr>
          <p:nvPr/>
        </p:nvSpPr>
        <p:spPr bwMode="auto">
          <a:xfrm>
            <a:off x="69596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urs suivant la proclamation des résultats des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2" name="Rectangle 7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selon un ordre du jour adressé au moins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3" name="Rectangle 74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huit jours avant la tenue des réunions aux membres du 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4" name="Rectangle 74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peut également être réuni à la demande du directeur de l'école, du maire ou de la moitié de 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5" name="Rectangle 7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6" name="Rectangle 743"/>
          <p:cNvSpPr>
            <a:spLocks noChangeArrowheads="1"/>
          </p:cNvSpPr>
          <p:nvPr/>
        </p:nvSpPr>
        <p:spPr bwMode="auto">
          <a:xfrm>
            <a:off x="5994400" y="648620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7" name="Rectangle 744"/>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8" name="Rectangle 745"/>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49" name="Rectangle 746"/>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0" name="Rectangle 74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1" name="Rectangle 748"/>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2" name="Rectangle 749"/>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3" name="Rectangle 7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4" name="Rectangle 751"/>
          <p:cNvSpPr>
            <a:spLocks noChangeArrowheads="1"/>
          </p:cNvSpPr>
          <p:nvPr/>
        </p:nvSpPr>
        <p:spPr bwMode="auto">
          <a:xfrm>
            <a:off x="5994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retenir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5" name="Rectangle 752"/>
          <p:cNvSpPr>
            <a:spLocks noChangeArrowheads="1"/>
          </p:cNvSpPr>
          <p:nvPr/>
        </p:nvSpPr>
        <p:spPr bwMode="auto">
          <a:xfrm>
            <a:off x="74955400"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6" name="Rectangle 753"/>
          <p:cNvSpPr>
            <a:spLocks noChangeArrowheads="1"/>
          </p:cNvSpPr>
          <p:nvPr/>
        </p:nvSpPr>
        <p:spPr bwMode="auto">
          <a:xfrm>
            <a:off x="1942039550"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7" name="Rectangle 754"/>
          <p:cNvSpPr>
            <a:spLocks noChangeArrowheads="1"/>
          </p:cNvSpPr>
          <p:nvPr/>
        </p:nvSpPr>
        <p:spPr bwMode="auto">
          <a:xfrm>
            <a:off x="2019509550"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conseils d'école peuvent décider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8" name="Rectangle 755"/>
          <p:cNvSpPr>
            <a:spLocks noChangeArrowheads="1"/>
          </p:cNvSpPr>
          <p:nvPr/>
        </p:nvSpPr>
        <p:spPr bwMode="auto">
          <a:xfrm>
            <a:off x="2147483647"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se regrouper en un seul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59" name="Rectangle 756"/>
          <p:cNvSpPr>
            <a:spLocks noChangeArrowheads="1"/>
          </p:cNvSpPr>
          <p:nvPr/>
        </p:nvSpPr>
        <p:spPr bwMode="auto">
          <a:xfrm>
            <a:off x="74955400" y="10932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 pour la durée de l'année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0" name="Rectangle 757"/>
          <p:cNvSpPr>
            <a:spLocks noChangeArrowheads="1"/>
          </p:cNvSpPr>
          <p:nvPr/>
        </p:nvSpPr>
        <p:spPr bwMode="auto">
          <a:xfrm>
            <a:off x="2147483647" y="10932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après délibération prise à la majorité des membres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1" name="Rectangle 758"/>
          <p:cNvSpPr>
            <a:spLocks noChangeArrowheads="1"/>
          </p:cNvSpPr>
          <p:nvPr/>
        </p:nvSpPr>
        <p:spPr bwMode="auto">
          <a:xfrm>
            <a:off x="74955400" y="1232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chaque conseil, sauf opposition motivée du directeu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2" name="Rectangle 759"/>
          <p:cNvSpPr>
            <a:spLocks noChangeArrowheads="1"/>
          </p:cNvSpPr>
          <p:nvPr/>
        </p:nvSpPr>
        <p:spPr bwMode="auto">
          <a:xfrm>
            <a:off x="2147483647" y="1232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académique des services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3" name="Rectangle 760"/>
          <p:cNvSpPr>
            <a:spLocks noChangeArrowheads="1"/>
          </p:cNvSpPr>
          <p:nvPr/>
        </p:nvSpPr>
        <p:spPr bwMode="auto">
          <a:xfrm>
            <a:off x="74955400" y="13726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l'éducation nationale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4" name="Rectangle 761"/>
          <p:cNvSpPr>
            <a:spLocks noChangeArrowheads="1"/>
          </p:cNvSpPr>
          <p:nvPr/>
        </p:nvSpPr>
        <p:spPr bwMode="auto">
          <a:xfrm>
            <a:off x="1826469550" y="13726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(DASEN)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5" name="Rectangle 762"/>
          <p:cNvSpPr>
            <a:spLocks noChangeArrowheads="1"/>
          </p:cNvSpPr>
          <p:nvPr/>
        </p:nvSpPr>
        <p:spPr bwMode="auto">
          <a:xfrm>
            <a:off x="2147483647" y="13726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agissant sur délégation du recteur d'académie.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6" name="Rectangle 763"/>
          <p:cNvSpPr>
            <a:spLocks noChangeArrowheads="1"/>
          </p:cNvSpPr>
          <p:nvPr/>
        </p:nvSpPr>
        <p:spPr bwMode="auto">
          <a:xfrm>
            <a:off x="74955400" y="16393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Tous les membres des conseils des écoles d'origine sont membres du conseil ainsi constitué,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7" name="Rectangle 764"/>
          <p:cNvSpPr>
            <a:spLocks noChangeArrowheads="1"/>
          </p:cNvSpPr>
          <p:nvPr/>
        </p:nvSpPr>
        <p:spPr bwMode="auto">
          <a:xfrm>
            <a:off x="74955400" y="17790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qui est présidé par l'un des directeurs d'école désigné p</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8" name="Rectangle 765"/>
          <p:cNvSpPr>
            <a:spLocks noChangeArrowheads="1"/>
          </p:cNvSpPr>
          <p:nvPr/>
        </p:nvSpPr>
        <p:spPr bwMode="auto">
          <a:xfrm>
            <a:off x="2147483647" y="17790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 le directeur académique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69" name="Rectangle 766"/>
          <p:cNvSpPr>
            <a:spLocks noChangeArrowheads="1"/>
          </p:cNvSpPr>
          <p:nvPr/>
        </p:nvSpPr>
        <p:spPr bwMode="auto">
          <a:xfrm>
            <a:off x="74955400" y="1918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0" name="Rectangle 767"/>
          <p:cNvSpPr>
            <a:spLocks noChangeArrowheads="1"/>
          </p:cNvSpPr>
          <p:nvPr/>
        </p:nvSpPr>
        <p:spPr bwMode="auto">
          <a:xfrm>
            <a:off x="86893400" y="1918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rvices de l'éducation 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1" name="Rectangle 768"/>
          <p:cNvSpPr>
            <a:spLocks noChangeArrowheads="1"/>
          </p:cNvSpPr>
          <p:nvPr/>
        </p:nvSpPr>
        <p:spPr bwMode="auto">
          <a:xfrm>
            <a:off x="2147483647" y="1918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agissant sur délégation du recteur d'académie, après avis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2" name="Rectangle 769"/>
          <p:cNvSpPr>
            <a:spLocks noChangeArrowheads="1"/>
          </p:cNvSpPr>
          <p:nvPr/>
        </p:nvSpPr>
        <p:spPr bwMode="auto">
          <a:xfrm>
            <a:off x="74955400" y="2058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commission administrative paritaire départementale unique des instituteurs et professeurs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3" name="Rectangle 770"/>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écoles.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4" name="Rectangle 77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5" name="Rectangle 772"/>
          <p:cNvSpPr>
            <a:spLocks noChangeArrowheads="1"/>
          </p:cNvSpPr>
          <p:nvPr/>
        </p:nvSpPr>
        <p:spPr bwMode="auto">
          <a:xfrm>
            <a:off x="8930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onseil d’ad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6" name="Rectangle 773"/>
          <p:cNvSpPr>
            <a:spLocks noChangeArrowheads="1"/>
          </p:cNvSpPr>
          <p:nvPr/>
        </p:nvSpPr>
        <p:spPr bwMode="auto">
          <a:xfrm>
            <a:off x="15991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ministrati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7" name="Rectangle 7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8" name="Rectangle 77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d'administration se réunit en séance ordinaire à l'initiative du chef d'établissement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79" name="Rectangle 7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0" name="Rectangle 77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moins trois fois par an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1" name="Rectangle 778"/>
          <p:cNvSpPr>
            <a:spLocks noChangeArrowheads="1"/>
          </p:cNvSpPr>
          <p:nvPr/>
        </p:nvSpPr>
        <p:spPr bwMode="auto">
          <a:xfrm>
            <a:off x="17743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2" name="Rectangle 77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peut être réuni en séance extraordinaire à la demande de l'autorité académique, de la collectivité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3" name="Rectangle 78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territoriale de rattachem</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4" name="Rectangle 781"/>
          <p:cNvSpPr>
            <a:spLocks noChangeArrowheads="1"/>
          </p:cNvSpPr>
          <p:nvPr/>
        </p:nvSpPr>
        <p:spPr bwMode="auto">
          <a:xfrm>
            <a:off x="18518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ent, du chef d'établissement ou de la moitié au moins de ses membres 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5" name="Rectangle 78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ordre du jour déterminé.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6" name="Rectangle 78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noter qu’une séance est consacrée à l'examen du budget, dans le délai de trente jours suivant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7" name="Rectangle 78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notification de la participation de la collectivité terr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8" name="Rectangle 7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itoriale de rattachement.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89" name="Rectangle 78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d'administration ne peut siéger valablement que si le nombre des membres présents, 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0" name="Rectangle 78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début de séance,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1" name="Rectangle 788"/>
          <p:cNvSpPr>
            <a:spLocks noChangeArrowheads="1"/>
          </p:cNvSpPr>
          <p:nvPr/>
        </p:nvSpPr>
        <p:spPr bwMode="auto">
          <a:xfrm>
            <a:off x="15038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égal à la majorité des membres en exercice composant le 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2" name="Rectangle 7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L'ordre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3" name="Rectangle 79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jour est adopté en début de séance.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4" name="Rectangle 791"/>
          <p:cNvSpPr>
            <a:spLocks noChangeArrowheads="1"/>
          </p:cNvSpPr>
          <p:nvPr/>
        </p:nvSpPr>
        <p:spPr bwMode="auto">
          <a:xfrm>
            <a:off x="1079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5" name="Rectangle 792"/>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Remplacement d’un membre titulaire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6" name="Rectangle 79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 cas d’empêchement provisoire ou définitif de membres titulaires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7" name="Rectangle 7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8" name="Rectangle 7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siégeant au conseil d’école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799" name="Rectangle 79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ou au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0" name="Rectangle 7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est fait appel aux suppléants dans l’ordre de la liste.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1" name="Rectangle 798"/>
          <p:cNvSpPr>
            <a:spLocks noChangeArrowheads="1"/>
          </p:cNvSpPr>
          <p:nvPr/>
        </p:nvSpPr>
        <p:spPr bwMode="auto">
          <a:xfrm>
            <a:off x="7800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Références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2" name="Rectangle 799"/>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3" name="Rectangle 800"/>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4" name="Rectangle 801"/>
          <p:cNvSpPr>
            <a:spLocks noChangeArrowheads="1"/>
          </p:cNvSpPr>
          <p:nvPr/>
        </p:nvSpPr>
        <p:spPr bwMode="auto">
          <a:xfrm>
            <a:off x="9578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5" name="Rectangle 802"/>
          <p:cNvSpPr>
            <a:spLocks noChangeArrowheads="1"/>
          </p:cNvSpPr>
          <p:nvPr/>
        </p:nvSpPr>
        <p:spPr bwMode="auto">
          <a:xfrm>
            <a:off x="1309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6" name="Rectangle 803"/>
          <p:cNvSpPr>
            <a:spLocks noChangeArrowheads="1"/>
          </p:cNvSpPr>
          <p:nvPr/>
        </p:nvSpPr>
        <p:spPr bwMode="auto">
          <a:xfrm>
            <a:off x="13718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7" name="Rectangle 804"/>
          <p:cNvSpPr>
            <a:spLocks noChangeArrowheads="1"/>
          </p:cNvSpPr>
          <p:nvPr/>
        </p:nvSpPr>
        <p:spPr bwMode="auto">
          <a:xfrm>
            <a:off x="15889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 411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8" name="Rectangle 805"/>
          <p:cNvSpPr>
            <a:spLocks noChangeArrowheads="1"/>
          </p:cNvSpPr>
          <p:nvPr/>
        </p:nvSpPr>
        <p:spPr bwMode="auto">
          <a:xfrm>
            <a:off x="19509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09" name="Rectangle 806"/>
          <p:cNvSpPr>
            <a:spLocks noChangeArrowheads="1"/>
          </p:cNvSpPr>
          <p:nvPr/>
        </p:nvSpPr>
        <p:spPr bwMode="auto">
          <a:xfrm>
            <a:off x="19864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0" name="Rectangle 807"/>
          <p:cNvSpPr>
            <a:spLocks noChangeArrowheads="1"/>
          </p:cNvSpPr>
          <p:nvPr/>
        </p:nvSpPr>
        <p:spPr bwMode="auto">
          <a:xfrm>
            <a:off x="20893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1" name="Rectangle 80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2" name="Rectangle 80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3" name="Rectangle 8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4" name="Rectangle 8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5" name="Rectangle 8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6" name="Rectangle 813"/>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7" name="Rectangle 814"/>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8" name="Rectangle 815"/>
          <p:cNvSpPr>
            <a:spLocks noChangeArrowheads="1"/>
          </p:cNvSpPr>
          <p:nvPr/>
        </p:nvSpPr>
        <p:spPr bwMode="auto">
          <a:xfrm>
            <a:off x="9819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19" name="Rectangle 816"/>
          <p:cNvSpPr>
            <a:spLocks noChangeArrowheads="1"/>
          </p:cNvSpPr>
          <p:nvPr/>
        </p:nvSpPr>
        <p:spPr bwMode="auto">
          <a:xfrm>
            <a:off x="1333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0" name="Rectangle 817"/>
          <p:cNvSpPr>
            <a:spLocks noChangeArrowheads="1"/>
          </p:cNvSpPr>
          <p:nvPr/>
        </p:nvSpPr>
        <p:spPr bwMode="auto">
          <a:xfrm>
            <a:off x="13997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1" name="Rectangle 818"/>
          <p:cNvSpPr>
            <a:spLocks noChangeArrowheads="1"/>
          </p:cNvSpPr>
          <p:nvPr/>
        </p:nvSpPr>
        <p:spPr bwMode="auto">
          <a:xfrm>
            <a:off x="16219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2" name="Rectangle 819"/>
          <p:cNvSpPr>
            <a:spLocks noChangeArrowheads="1"/>
          </p:cNvSpPr>
          <p:nvPr/>
        </p:nvSpPr>
        <p:spPr bwMode="auto">
          <a:xfrm>
            <a:off x="19826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3" name="Rectangle 820"/>
          <p:cNvSpPr>
            <a:spLocks noChangeArrowheads="1"/>
          </p:cNvSpPr>
          <p:nvPr/>
        </p:nvSpPr>
        <p:spPr bwMode="auto">
          <a:xfrm>
            <a:off x="20195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4" name="Rectangle 821"/>
          <p:cNvSpPr>
            <a:spLocks noChangeArrowheads="1"/>
          </p:cNvSpPr>
          <p:nvPr/>
        </p:nvSpPr>
        <p:spPr bwMode="auto">
          <a:xfrm>
            <a:off x="20906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5" name="Rectangle 8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6" name="Rectangle 8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7" name="Rectangle 8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8" name="Rectangle 8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29" name="Rectangle 8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0" name="Rectangle 8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1" name="Rectangle 8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2" name="Rectangle 8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3" name="Rectangle 8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4" name="Rectangle 8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5" name="Rectangle 83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6" name="Rectangle 83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7" name="Rectangle 8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8" name="Rectangle 8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39" name="Rectangle 8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0" name="Rectangle 8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1" name="Rectangle 8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2" name="Rectangle 8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3" name="Rectangle 8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4" name="Rectangle 8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5" name="Rectangle 842"/>
          <p:cNvSpPr>
            <a:spLocks noChangeArrowheads="1"/>
          </p:cNvSpPr>
          <p:nvPr/>
        </p:nvSpPr>
        <p:spPr bwMode="auto">
          <a:xfrm>
            <a:off x="7800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6" name="Rectangle 843"/>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7" name="Rectangle 844"/>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8" name="Rectangle 845"/>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49" name="Rectangle 84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0" name="Rectangle 847"/>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1" name="Rectangle 848"/>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2" name="Rectangle 8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3" name="Rectangle 850"/>
          <p:cNvSpPr>
            <a:spLocks noChangeArrowheads="1"/>
          </p:cNvSpPr>
          <p:nvPr/>
        </p:nvSpPr>
        <p:spPr bwMode="auto">
          <a:xfrm>
            <a:off x="5994400"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renouvellement des membres du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4" name="Rectangle 851"/>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 d’école et du conseil d’administration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5" name="Rectangle 852"/>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6" name="Rectangle 853"/>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7" name="Rectangle 854"/>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8" name="Rectangle 855"/>
          <p:cNvSpPr>
            <a:spLocks noChangeArrowheads="1"/>
          </p:cNvSpPr>
          <p:nvPr/>
        </p:nvSpPr>
        <p:spPr bwMode="auto">
          <a:xfrm>
            <a:off x="5994400"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59" name="Rectangle 856"/>
          <p:cNvSpPr>
            <a:spLocks noChangeArrowheads="1"/>
          </p:cNvSpPr>
          <p:nvPr/>
        </p:nvSpPr>
        <p:spPr bwMode="auto">
          <a:xfrm>
            <a:off x="86258400"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0" name="Rectangle 857"/>
          <p:cNvSpPr>
            <a:spLocks noChangeArrowheads="1"/>
          </p:cNvSpPr>
          <p:nvPr/>
        </p:nvSpPr>
        <p:spPr bwMode="auto">
          <a:xfrm>
            <a:off x="1265129550"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des établissements d’éducation spéciale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1" name="Rectangle 858"/>
          <p:cNvSpPr>
            <a:spLocks noChangeArrowheads="1"/>
          </p:cNvSpPr>
          <p:nvPr/>
        </p:nvSpPr>
        <p:spPr bwMode="auto">
          <a:xfrm>
            <a:off x="2147483647"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implique une forte mobilisation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2" name="Rectangle 859"/>
          <p:cNvSpPr>
            <a:spLocks noChangeArrowheads="1"/>
          </p:cNvSpPr>
          <p:nvPr/>
        </p:nvSpPr>
        <p:spPr bwMode="auto">
          <a:xfrm>
            <a:off x="2147483647"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3" name="Rectangle 860"/>
          <p:cNvSpPr>
            <a:spLocks noChangeArrowheads="1"/>
          </p:cNvSpPr>
          <p:nvPr/>
        </p:nvSpPr>
        <p:spPr bwMode="auto">
          <a:xfrm>
            <a:off x="5994400"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personnel de l’éducation nationale pour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4" name="Rectangle 861"/>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l’organisation de 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5" name="Rectangle 862"/>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6" name="Rectangle 863"/>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7" name="Rectangle 864"/>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tant au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8" name="Rectangle 865"/>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69" name="Rectangle 866"/>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écoles,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0" name="Rectangle 867"/>
          <p:cNvSpPr>
            <a:spLocks noChangeArrowheads="1"/>
          </p:cNvSpPr>
          <p:nvPr/>
        </p:nvSpPr>
        <p:spPr bwMode="auto">
          <a:xfrm>
            <a:off x="599440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1" name="Rectangle 868"/>
          <p:cNvSpPr>
            <a:spLocks noChangeArrowheads="1"/>
          </p:cNvSpPr>
          <p:nvPr/>
        </p:nvSpPr>
        <p:spPr bwMode="auto">
          <a:xfrm>
            <a:off x="10327640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2" name="Rectangle 869"/>
          <p:cNvSpPr>
            <a:spLocks noChangeArrowheads="1"/>
          </p:cNvSpPr>
          <p:nvPr/>
        </p:nvSpPr>
        <p:spPr bwMode="auto">
          <a:xfrm>
            <a:off x="110891955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3" name="Rectangle 870"/>
          <p:cNvSpPr>
            <a:spLocks noChangeArrowheads="1"/>
          </p:cNvSpPr>
          <p:nvPr/>
        </p:nvSpPr>
        <p:spPr bwMode="auto">
          <a:xfrm>
            <a:off x="172994955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des établissemen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4" name="Rectangle 871"/>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5" name="Rectangle 872"/>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6" name="Rectangle 873"/>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d’éducation spécia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7" name="Rectangle 874"/>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8" name="Rectangle 875"/>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qu’au sein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79" name="Rectangle 876"/>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directions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0" name="Rectangle 87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services départementaux et des rectorats de manière à faciliter et encourager une forte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1" name="Rectangle 87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participation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2" name="Rectangle 879"/>
          <p:cNvSpPr>
            <a:spLocks noChangeArrowheads="1"/>
          </p:cNvSpPr>
          <p:nvPr/>
        </p:nvSpPr>
        <p:spPr bwMode="auto">
          <a:xfrm>
            <a:off x="12778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3" name="Rectangle 8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4" name="Rectangle 881"/>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5" name="Rectangle 882"/>
          <p:cNvSpPr>
            <a:spLocks noChangeArrowheads="1"/>
          </p:cNvSpPr>
          <p:nvPr/>
        </p:nvSpPr>
        <p:spPr bwMode="auto">
          <a:xfrm>
            <a:off x="7139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fin de l'année scolaire ou au début de l'année scolaire suivante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6" name="Rectangle 8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7" name="Rectangle 8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8" name="Rectangle 8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eil d'école désigne 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89" name="Rectangle 88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son sein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0" name="Rectangle 887"/>
          <p:cNvSpPr>
            <a:spLocks noChangeArrowheads="1"/>
          </p:cNvSpPr>
          <p:nvPr/>
        </p:nvSpPr>
        <p:spPr bwMode="auto">
          <a:xfrm>
            <a:off x="11673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membres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1" name="Rectangle 888"/>
          <p:cNvSpPr>
            <a:spLocks noChangeArrowheads="1"/>
          </p:cNvSpPr>
          <p:nvPr/>
        </p:nvSpPr>
        <p:spPr bwMode="auto">
          <a:xfrm>
            <a:off x="20601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commission composée du directeur d'école, président, d'un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2" name="Rectangle 88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enseignant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3" name="Rectangle 890"/>
          <p:cNvSpPr>
            <a:spLocks noChangeArrowheads="1"/>
          </p:cNvSpPr>
          <p:nvPr/>
        </p:nvSpPr>
        <p:spPr bwMode="auto">
          <a:xfrm>
            <a:off x="11724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de deux parents d'élèves, d'un délégué départemental de l'Éducation nationale ainsi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4" name="Rectangle 89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 éventuellement, d'un représentant de la collect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5" name="Rectangle 8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ivité locale. Cette commission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6" name="Rectangle 8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constituée 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7" name="Rectangle 89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bureau des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8" name="Rectangle 895"/>
          <p:cNvSpPr>
            <a:spLocks noChangeArrowheads="1"/>
          </p:cNvSpPr>
          <p:nvPr/>
        </p:nvSpPr>
        <p:spPr bwMode="auto">
          <a:xfrm>
            <a:off x="17108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899" name="Rectangle 896"/>
          <p:cNvSpPr>
            <a:spLocks noChangeArrowheads="1"/>
          </p:cNvSpPr>
          <p:nvPr/>
        </p:nvSpPr>
        <p:spPr bwMode="auto">
          <a:xfrm>
            <a:off x="17820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chargée d'assurer l'organisation et de veiller au bon déroulement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0" name="Rectangle 89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1" name="Rectangle 898"/>
          <p:cNvSpPr>
            <a:spLocks noChangeArrowheads="1"/>
          </p:cNvSpPr>
          <p:nvPr/>
        </p:nvSpPr>
        <p:spPr bwMode="auto">
          <a:xfrm>
            <a:off x="1069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2" name="Rectangle 89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un premier temps, elle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3" name="Rectangle 900"/>
          <p:cNvSpPr>
            <a:spLocks noChangeArrowheads="1"/>
          </p:cNvSpPr>
          <p:nvPr/>
        </p:nvSpPr>
        <p:spPr bwMode="auto">
          <a:xfrm>
            <a:off x="20766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arrête en fonction du contexte local et des dat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4" name="Rectangle 9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fixées par le ministre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5" name="Rectangle 90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6" name="Rectangle 903"/>
          <p:cNvSpPr>
            <a:spLocks noChangeArrowheads="1"/>
          </p:cNvSpPr>
          <p:nvPr/>
        </p:nvSpPr>
        <p:spPr bwMode="auto">
          <a:xfrm>
            <a:off x="7597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7" name="Rectangle 904"/>
          <p:cNvSpPr>
            <a:spLocks noChangeArrowheads="1"/>
          </p:cNvSpPr>
          <p:nvPr/>
        </p:nvSpPr>
        <p:spPr bwMode="auto">
          <a:xfrm>
            <a:off x="876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ducation nationale, le calendrier des opérations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8" name="Rectangle 9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en accord avec les représentants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09" name="Rectangle 90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associations de parents d'élèves de l'école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0" name="Rectangle 9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Le calendrier définitif est affiché dans un lieu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1" name="Rectangle 90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accessible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2" name="Rectangle 909"/>
          <p:cNvSpPr>
            <a:spLocks noChangeArrowheads="1"/>
          </p:cNvSpPr>
          <p:nvPr/>
        </p:nvSpPr>
        <p:spPr bwMode="auto">
          <a:xfrm>
            <a:off x="11800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 parents.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3" name="Rectangle 91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un second temps,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4" name="Rectangle 911"/>
          <p:cNvSpPr>
            <a:spLocks noChangeArrowheads="1"/>
          </p:cNvSpPr>
          <p:nvPr/>
        </p:nvSpPr>
        <p:spPr bwMode="auto">
          <a:xfrm>
            <a:off x="20233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elle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5" name="Rectangle 9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établit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6" name="Rectangle 9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listes électorales, reçoit les bulletins de vote par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7" name="Rectangle 91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correspondance sous double enveloppe, organise le dépouillement public et en publie les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8" name="Rectangle 91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retenir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19" name="Rectangle 916"/>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 cas d'impossibilité de constituer cette commission ou en 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0" name="Rectangle 9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 de désaccord au sein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1" name="Rectangle 918"/>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2" name="Rectangle 919"/>
          <p:cNvSpPr>
            <a:spLocks noChangeArrowheads="1"/>
          </p:cNvSpPr>
          <p:nvPr/>
        </p:nvSpPr>
        <p:spPr bwMode="auto">
          <a:xfrm>
            <a:off x="8702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3" name="Rectangle 920"/>
          <p:cNvSpPr>
            <a:spLocks noChangeArrowheads="1"/>
          </p:cNvSpPr>
          <p:nvPr/>
        </p:nvSpPr>
        <p:spPr bwMode="auto">
          <a:xfrm>
            <a:off x="98703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4" name="Rectangle 921"/>
          <p:cNvSpPr>
            <a:spLocks noChangeArrowheads="1"/>
          </p:cNvSpPr>
          <p:nvPr/>
        </p:nvSpPr>
        <p:spPr bwMode="auto">
          <a:xfrm>
            <a:off x="10187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5" name="Rectangle 922"/>
          <p:cNvSpPr>
            <a:spLocks noChangeArrowheads="1"/>
          </p:cNvSpPr>
          <p:nvPr/>
        </p:nvSpPr>
        <p:spPr bwMode="auto">
          <a:xfrm>
            <a:off x="11901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sur les modalités d'organisation du scrutin, les opérations décrites ci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6" name="Rectangle 9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7" name="Rectangle 9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dessus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8" name="Rectangle 925"/>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incombent au directeur d'école qui veille à l'application de la réglementation en vigueur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29" name="Rectangle 926"/>
          <p:cNvSpPr>
            <a:spLocks noChangeArrowheads="1"/>
          </p:cNvSpPr>
          <p:nvPr/>
        </p:nvSpPr>
        <p:spPr bwMode="auto">
          <a:xfrm>
            <a:off x="74954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0" name="Rectangle 927"/>
          <p:cNvSpPr>
            <a:spLocks noChangeArrowheads="1"/>
          </p:cNvSpPr>
          <p:nvPr/>
        </p:nvSpPr>
        <p:spPr bwMode="auto">
          <a:xfrm>
            <a:off x="78892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1" name="Rectangle 928"/>
          <p:cNvSpPr>
            <a:spLocks noChangeArrowheads="1"/>
          </p:cNvSpPr>
          <p:nvPr/>
        </p:nvSpPr>
        <p:spPr bwMode="auto">
          <a:xfrm>
            <a:off x="10226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2" name="Rectangle 929"/>
          <p:cNvSpPr>
            <a:spLocks noChangeArrowheads="1"/>
          </p:cNvSpPr>
          <p:nvPr/>
        </p:nvSpPr>
        <p:spPr bwMode="auto">
          <a:xfrm>
            <a:off x="11025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l’arrêté du 13 mai 1985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3" name="Rectangle 9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modifié relatif 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4" name="Rectangle 9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5" name="Rectangle 932"/>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6" name="Rectangle 933"/>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7" name="Rectangle 934"/>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8" name="Rectangle 9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39" name="Rectangle 936"/>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0" name="Rectangle 937"/>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1" name="Rectangle 9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2" name="Rectangle 939"/>
          <p:cNvSpPr>
            <a:spLocks noChangeArrowheads="1"/>
          </p:cNvSpPr>
          <p:nvPr/>
        </p:nvSpPr>
        <p:spPr bwMode="auto">
          <a:xfrm>
            <a:off x="5994400"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chef d’établissement organise les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3" name="Rectangle 940"/>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4" name="Rectangle 941"/>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veille à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5" name="Rectangle 942"/>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ur bon déroulement et en proclame 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6" name="Rectangle 943"/>
          <p:cNvSpPr>
            <a:spLocks noChangeArrowheads="1"/>
          </p:cNvSpPr>
          <p:nvPr/>
        </p:nvSpPr>
        <p:spPr bwMode="auto">
          <a:xfrm>
            <a:off x="5994400"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7" name="Rectangle 944"/>
          <p:cNvSpPr>
            <a:spLocks noChangeArrowheads="1"/>
          </p:cNvSpPr>
          <p:nvPr/>
        </p:nvSpPr>
        <p:spPr bwMode="auto">
          <a:xfrm>
            <a:off x="105308400"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8" name="Rectangle 94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existe au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49" name="Rectangle 946"/>
          <p:cNvSpPr>
            <a:spLocks noChangeArrowheads="1"/>
          </p:cNvSpPr>
          <p:nvPr/>
        </p:nvSpPr>
        <p:spPr bwMode="auto">
          <a:xfrm>
            <a:off x="12740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sein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0" name="Rectangle 947"/>
          <p:cNvSpPr>
            <a:spLocks noChangeArrowheads="1"/>
          </p:cNvSpPr>
          <p:nvPr/>
        </p:nvSpPr>
        <p:spPr bwMode="auto">
          <a:xfrm>
            <a:off x="15470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chaque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1" name="Rectangle 94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rectorat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2" name="Rectangle 9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direction des services départementaux de l’éducation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3" name="Rectangle 95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 un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4" name="Rectangle 951"/>
          <p:cNvSpPr>
            <a:spLocks noChangeArrowheads="1"/>
          </p:cNvSpPr>
          <p:nvPr/>
        </p:nvSpPr>
        <p:spPr bwMode="auto">
          <a:xfrm>
            <a:off x="12702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5" name="Rectangle 952"/>
          <p:cNvSpPr>
            <a:spLocks noChangeArrowheads="1"/>
          </p:cNvSpPr>
          <p:nvPr/>
        </p:nvSpPr>
        <p:spPr bwMode="auto">
          <a:xfrm>
            <a:off x="13540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correspondant élection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6" name="Rectangle 9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7" name="Rectangle 9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8" name="Rectangle 9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qui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59" name="Rectangle 9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0" name="Rectangle 9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l’interlocuteur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1" name="Rectangle 9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privilégié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2" name="Rectangle 9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3" name="Rectangle 9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chefs d’établ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4" name="Rectangle 9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issement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5" name="Rectangle 96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des directeurs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6" name="Rectangle 963"/>
          <p:cNvSpPr>
            <a:spLocks noChangeArrowheads="1"/>
          </p:cNvSpPr>
          <p:nvPr/>
        </p:nvSpPr>
        <p:spPr bwMode="auto">
          <a:xfrm>
            <a:off x="19344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7" name="Rectangle 9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toutes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8" name="Rectangle 9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qu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69" name="Rectangle 9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estions relatives aux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0" name="Rectangle 9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représentants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1" name="Rectangle 96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2" name="Rectangle 969"/>
          <p:cNvSpPr>
            <a:spLocks noChangeArrowheads="1"/>
          </p:cNvSpPr>
          <p:nvPr/>
        </p:nvSpPr>
        <p:spPr bwMode="auto">
          <a:xfrm>
            <a:off x="14403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3" name="Rectangle 97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sein de la direction générale de l’enseignement scolaire (Dgesco),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4" name="Rectangle 9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bureau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5" name="Rectangle 9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fonctionnement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6" name="Rectangle 97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écoles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7" name="Rectangle 974"/>
          <p:cNvSpPr>
            <a:spLocks noChangeArrowheads="1"/>
          </p:cNvSpPr>
          <p:nvPr/>
        </p:nvSpPr>
        <p:spPr bwMode="auto">
          <a:xfrm>
            <a:off x="13171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établissements, de la vie scolaire, des relations avec les parents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8" name="Rectangle 9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79" name="Rectangle 9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0" name="Rectangle 97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réglementation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1" name="Rectangle 978"/>
          <p:cNvSpPr>
            <a:spLocks noChangeArrowheads="1"/>
          </p:cNvSpPr>
          <p:nvPr/>
        </p:nvSpPr>
        <p:spPr bwMode="auto">
          <a:xfrm>
            <a:off x="13832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2" name="Rectangle 979"/>
          <p:cNvSpPr>
            <a:spLocks noChangeArrowheads="1"/>
          </p:cNvSpPr>
          <p:nvPr/>
        </p:nvSpPr>
        <p:spPr bwMode="auto">
          <a:xfrm>
            <a:off x="14518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pilote les éle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3" name="Rectangle 980"/>
          <p:cNvSpPr>
            <a:spLocks noChangeArrowheads="1"/>
          </p:cNvSpPr>
          <p:nvPr/>
        </p:nvSpPr>
        <p:spPr bwMode="auto">
          <a:xfrm>
            <a:off x="21353970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4" name="Rectangle 9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suit la remontée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5" name="Rectangle 9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via l’application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6" name="Rectangle 9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informatique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7" name="Rectangle 98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8" name="Rectangle 985"/>
          <p:cNvSpPr>
            <a:spLocks noChangeArrowheads="1"/>
          </p:cNvSpPr>
          <p:nvPr/>
        </p:nvSpPr>
        <p:spPr bwMode="auto">
          <a:xfrm>
            <a:off x="11266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89" name="Rectangle 986"/>
          <p:cNvSpPr>
            <a:spLocks noChangeArrowheads="1"/>
          </p:cNvSpPr>
          <p:nvPr/>
        </p:nvSpPr>
        <p:spPr bwMode="auto">
          <a:xfrm>
            <a:off x="16816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transmet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0" name="Rectangle 9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1" name="Rectangle 9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nationaux</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2" name="Rectangle 9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cabinet du m</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3" name="Rectangle 9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inistre pour la publication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4" name="Rectangle 99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officiel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5" name="Rectangle 992"/>
          <p:cNvSpPr>
            <a:spLocks noChangeArrowheads="1"/>
          </p:cNvSpPr>
          <p:nvPr/>
        </p:nvSpPr>
        <p:spPr bwMode="auto">
          <a:xfrm>
            <a:off x="95402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6" name="Rectangle 993"/>
          <p:cNvSpPr>
            <a:spLocks noChangeArrowheads="1"/>
          </p:cNvSpPr>
          <p:nvPr/>
        </p:nvSpPr>
        <p:spPr bwMode="auto">
          <a:xfrm>
            <a:off x="10733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via un communiqué de presse.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7" name="Rectangle 99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L’application nationale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8" name="Rectangle 995"/>
          <p:cNvSpPr>
            <a:spLocks noChangeArrowheads="1"/>
          </p:cNvSpPr>
          <p:nvPr/>
        </p:nvSpPr>
        <p:spPr bwMode="auto">
          <a:xfrm>
            <a:off x="17959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999" name="Rectangle 996"/>
          <p:cNvSpPr>
            <a:spLocks noChangeArrowheads="1"/>
          </p:cNvSpPr>
          <p:nvPr/>
        </p:nvSpPr>
        <p:spPr bwMode="auto">
          <a:xfrm>
            <a:off x="18785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 aux Conseils d’École 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0" name="Rectangle 9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 Conseils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1" name="Rectangle 9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2" name="Rectangle 9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3" name="Rectangle 100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l’outil utilisé pour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4" name="Rectangle 1001"/>
          <p:cNvSpPr>
            <a:spLocks noChangeArrowheads="1"/>
          </p:cNvSpPr>
          <p:nvPr/>
        </p:nvSpPr>
        <p:spPr bwMode="auto">
          <a:xfrm>
            <a:off x="18493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5" name="Rectangle 1002"/>
          <p:cNvSpPr>
            <a:spLocks noChangeArrowheads="1"/>
          </p:cNvSpPr>
          <p:nvPr/>
        </p:nvSpPr>
        <p:spPr bwMode="auto">
          <a:xfrm>
            <a:off x="18772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6" name="Rectangle 1003"/>
          <p:cNvSpPr>
            <a:spLocks noChangeArrowheads="1"/>
          </p:cNvSpPr>
          <p:nvPr/>
        </p:nvSpPr>
        <p:spPr bwMode="auto">
          <a:xfrm>
            <a:off x="20080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saisie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7" name="Rectangle 10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résultats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8" name="Rectangle 10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09" name="Rectangle 10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Elle répond à une exigence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0" name="Rectangle 100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transparence réclamée par les fédérations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1" name="Rectangle 100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unions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2" name="Rectangle 100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3" name="Rectangle 10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grâce à une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4" name="Rectangle 10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saisie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5" name="Rectangle 10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6" name="Rectangle 101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 école par école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7" name="Rectangle 1014"/>
          <p:cNvSpPr>
            <a:spLocks noChangeArrowheads="1"/>
          </p:cNvSpPr>
          <p:nvPr/>
        </p:nvSpPr>
        <p:spPr bwMode="auto">
          <a:xfrm>
            <a:off x="2095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établissement par établissement. Elle permet également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8" name="Rectangle 10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19" name="Rectangle 101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publication plus rapide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0" name="Rectangle 1017"/>
          <p:cNvSpPr>
            <a:spLocks noChangeArrowheads="1"/>
          </p:cNvSpPr>
          <p:nvPr/>
        </p:nvSpPr>
        <p:spPr bwMode="auto">
          <a:xfrm>
            <a:off x="18010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pl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1" name="Rectangle 1018"/>
          <p:cNvSpPr>
            <a:spLocks noChangeArrowheads="1"/>
          </p:cNvSpPr>
          <p:nvPr/>
        </p:nvSpPr>
        <p:spPr bwMode="auto">
          <a:xfrm>
            <a:off x="20233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us fiable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2" name="Rectangle 10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3" name="Rectangle 10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sultats définitifs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4" name="Rectangle 10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5" name="Rectangle 10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6" name="Rectangle 102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7" name="Rectangle 1024"/>
          <p:cNvSpPr>
            <a:spLocks noChangeArrowheads="1"/>
          </p:cNvSpPr>
          <p:nvPr/>
        </p:nvSpPr>
        <p:spPr bwMode="auto">
          <a:xfrm>
            <a:off x="8308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fiabil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8" name="Rectangle 1025"/>
          <p:cNvSpPr>
            <a:spLocks noChangeArrowheads="1"/>
          </p:cNvSpPr>
          <p:nvPr/>
        </p:nvSpPr>
        <p:spPr bwMode="auto">
          <a:xfrm>
            <a:off x="10847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ité des résultats notamment par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29" name="Rectangle 10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0" name="Rectangle 1027"/>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1" name="Rectangle 1028"/>
          <p:cNvSpPr>
            <a:spLocks noChangeArrowheads="1"/>
          </p:cNvSpPr>
          <p:nvPr/>
        </p:nvSpPr>
        <p:spPr bwMode="auto">
          <a:xfrm>
            <a:off x="9743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2" name="Rectangle 1029"/>
          <p:cNvSpPr>
            <a:spLocks noChangeArrowheads="1"/>
          </p:cNvSpPr>
          <p:nvPr/>
        </p:nvSpPr>
        <p:spPr bwMode="auto">
          <a:xfrm>
            <a:off x="11432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contrôle automatique de la cohérence des données saisies (nombre d’inscrits, nombre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3" name="Rectangle 1030"/>
          <p:cNvSpPr>
            <a:spLocks noChangeArrowheads="1"/>
          </p:cNvSpPr>
          <p:nvPr/>
        </p:nvSpPr>
        <p:spPr bwMode="auto">
          <a:xfrm>
            <a:off x="97688400" y="638587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votants, nombre de voix par liste)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4" name="Rectangle 10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5" name="Rectangle 1032"/>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6" name="Rectangle 1033"/>
          <p:cNvSpPr>
            <a:spLocks noChangeArrowheads="1"/>
          </p:cNvSpPr>
          <p:nvPr/>
        </p:nvSpPr>
        <p:spPr bwMode="auto">
          <a:xfrm>
            <a:off x="97434400" y="65522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7" name="Rectangle 1034"/>
          <p:cNvSpPr>
            <a:spLocks noChangeArrowheads="1"/>
          </p:cNvSpPr>
          <p:nvPr/>
        </p:nvSpPr>
        <p:spPr bwMode="auto">
          <a:xfrm>
            <a:off x="1133049550" y="65522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calcul automatique du taux de pa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8" name="Rectangle 1035"/>
          <p:cNvSpPr>
            <a:spLocks noChangeArrowheads="1"/>
          </p:cNvSpPr>
          <p:nvPr/>
        </p:nvSpPr>
        <p:spPr bwMode="auto">
          <a:xfrm>
            <a:off x="2147483647" y="65522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rticipation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39" name="Rectangle 1036"/>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0" name="Rectangle 1037"/>
          <p:cNvSpPr>
            <a:spLocks noChangeArrowheads="1"/>
          </p:cNvSpPr>
          <p:nvPr/>
        </p:nvSpPr>
        <p:spPr bwMode="auto">
          <a:xfrm>
            <a:off x="97434400" y="671988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1" name="Rectangle 1038"/>
          <p:cNvSpPr>
            <a:spLocks noChangeArrowheads="1"/>
          </p:cNvSpPr>
          <p:nvPr/>
        </p:nvSpPr>
        <p:spPr bwMode="auto">
          <a:xfrm>
            <a:off x="1133049550" y="671988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calcul automatique du quotient électoral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2" name="Rectangle 1039"/>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3" name="Rectangle 1040"/>
          <p:cNvSpPr>
            <a:spLocks noChangeArrowheads="1"/>
          </p:cNvSpPr>
          <p:nvPr/>
        </p:nvSpPr>
        <p:spPr bwMode="auto">
          <a:xfrm>
            <a:off x="97434400" y="6886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4" name="Rectangle 1041"/>
          <p:cNvSpPr>
            <a:spLocks noChangeArrowheads="1"/>
          </p:cNvSpPr>
          <p:nvPr/>
        </p:nvSpPr>
        <p:spPr bwMode="auto">
          <a:xfrm>
            <a:off x="1133049550" y="6886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calcul automatique de la répartition des sièges pour chaque liste de 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5" name="Rectangle 10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6" name="Rectangle 1043"/>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7" name="Rectangle 1044"/>
          <p:cNvSpPr>
            <a:spLocks noChangeArrowheads="1"/>
          </p:cNvSpPr>
          <p:nvPr/>
        </p:nvSpPr>
        <p:spPr bwMode="auto">
          <a:xfrm>
            <a:off x="97434400" y="70542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8" name="Rectangle 1045"/>
          <p:cNvSpPr>
            <a:spLocks noChangeArrowheads="1"/>
          </p:cNvSpPr>
          <p:nvPr/>
        </p:nvSpPr>
        <p:spPr bwMode="auto">
          <a:xfrm>
            <a:off x="1131779550" y="70542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49" name="Rectangle 1046"/>
          <p:cNvSpPr>
            <a:spLocks noChangeArrowheads="1"/>
          </p:cNvSpPr>
          <p:nvPr/>
        </p:nvSpPr>
        <p:spPr bwMode="auto">
          <a:xfrm>
            <a:off x="14861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0" name="Rectangle 1047"/>
          <p:cNvSpPr>
            <a:spLocks noChangeArrowheads="1"/>
          </p:cNvSpPr>
          <p:nvPr/>
        </p:nvSpPr>
        <p:spPr bwMode="auto">
          <a:xfrm>
            <a:off x="1517859550" y="70542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verbal type imprimable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1" name="Rectangle 104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2" name="Rectangle 1049"/>
          <p:cNvSpPr>
            <a:spLocks noChangeArrowheads="1"/>
          </p:cNvSpPr>
          <p:nvPr/>
        </p:nvSpPr>
        <p:spPr bwMode="auto">
          <a:xfrm>
            <a:off x="78003400" y="734447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Références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3" name="Rectangle 1050"/>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4" name="Rectangle 1051"/>
          <p:cNvSpPr>
            <a:spLocks noChangeArrowheads="1"/>
          </p:cNvSpPr>
          <p:nvPr/>
        </p:nvSpPr>
        <p:spPr bwMode="auto">
          <a:xfrm>
            <a:off x="85115400" y="750023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5" name="Rectangle 1052"/>
          <p:cNvSpPr>
            <a:spLocks noChangeArrowheads="1"/>
          </p:cNvSpPr>
          <p:nvPr/>
        </p:nvSpPr>
        <p:spPr bwMode="auto">
          <a:xfrm>
            <a:off x="9578340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6" name="Rectangle 1053"/>
          <p:cNvSpPr>
            <a:spLocks noChangeArrowheads="1"/>
          </p:cNvSpPr>
          <p:nvPr/>
        </p:nvSpPr>
        <p:spPr bwMode="auto">
          <a:xfrm>
            <a:off x="1309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7" name="Rectangle 1054"/>
          <p:cNvSpPr>
            <a:spLocks noChangeArrowheads="1"/>
          </p:cNvSpPr>
          <p:nvPr/>
        </p:nvSpPr>
        <p:spPr bwMode="auto">
          <a:xfrm>
            <a:off x="137180955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8" name="Rectangle 1055"/>
          <p:cNvSpPr>
            <a:spLocks noChangeArrowheads="1"/>
          </p:cNvSpPr>
          <p:nvPr/>
        </p:nvSpPr>
        <p:spPr bwMode="auto">
          <a:xfrm>
            <a:off x="15902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59" name="Rectangle 1056"/>
          <p:cNvSpPr>
            <a:spLocks noChangeArrowheads="1"/>
          </p:cNvSpPr>
          <p:nvPr/>
        </p:nvSpPr>
        <p:spPr bwMode="auto">
          <a:xfrm>
            <a:off x="1660099550" y="750023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0" name="Rectangle 1057"/>
          <p:cNvSpPr>
            <a:spLocks noChangeArrowheads="1"/>
          </p:cNvSpPr>
          <p:nvPr/>
        </p:nvSpPr>
        <p:spPr bwMode="auto">
          <a:xfrm>
            <a:off x="176677955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1" name="Rectangle 1058"/>
          <p:cNvSpPr>
            <a:spLocks noChangeArrowheads="1"/>
          </p:cNvSpPr>
          <p:nvPr/>
        </p:nvSpPr>
        <p:spPr bwMode="auto">
          <a:xfrm>
            <a:off x="19928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2" name="Rectangle 1059"/>
          <p:cNvSpPr>
            <a:spLocks noChangeArrowheads="1"/>
          </p:cNvSpPr>
          <p:nvPr/>
        </p:nvSpPr>
        <p:spPr bwMode="auto">
          <a:xfrm>
            <a:off x="206014955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rrêté du 13 mai 1985 modifié relatif 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3" name="Rectangle 10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4" name="Rectangle 1061"/>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5" name="Rectangle 1062"/>
          <p:cNvSpPr>
            <a:spLocks noChangeArrowheads="1"/>
          </p:cNvSpPr>
          <p:nvPr/>
        </p:nvSpPr>
        <p:spPr bwMode="auto">
          <a:xfrm>
            <a:off x="85115400" y="76754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6" name="Rectangle 1063"/>
          <p:cNvSpPr>
            <a:spLocks noChangeArrowheads="1"/>
          </p:cNvSpPr>
          <p:nvPr/>
        </p:nvSpPr>
        <p:spPr bwMode="auto">
          <a:xfrm>
            <a:off x="9781540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7" name="Rectangle 1064"/>
          <p:cNvSpPr>
            <a:spLocks noChangeArrowheads="1"/>
          </p:cNvSpPr>
          <p:nvPr/>
        </p:nvSpPr>
        <p:spPr bwMode="auto">
          <a:xfrm>
            <a:off x="132989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8" name="Rectangle 1065"/>
          <p:cNvSpPr>
            <a:spLocks noChangeArrowheads="1"/>
          </p:cNvSpPr>
          <p:nvPr/>
        </p:nvSpPr>
        <p:spPr bwMode="auto">
          <a:xfrm>
            <a:off x="139212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69" name="Rectangle 1066"/>
          <p:cNvSpPr>
            <a:spLocks noChangeArrowheads="1"/>
          </p:cNvSpPr>
          <p:nvPr/>
        </p:nvSpPr>
        <p:spPr bwMode="auto">
          <a:xfrm>
            <a:off x="161056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0" name="Rectangle 1067"/>
          <p:cNvSpPr>
            <a:spLocks noChangeArrowheads="1"/>
          </p:cNvSpPr>
          <p:nvPr/>
        </p:nvSpPr>
        <p:spPr bwMode="auto">
          <a:xfrm>
            <a:off x="19674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1" name="Rectangle 1068"/>
          <p:cNvSpPr>
            <a:spLocks noChangeArrowheads="1"/>
          </p:cNvSpPr>
          <p:nvPr/>
        </p:nvSpPr>
        <p:spPr bwMode="auto">
          <a:xfrm>
            <a:off x="200299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26 à 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2" name="Rectangle 10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3" name="Rectangle 1070"/>
          <p:cNvSpPr>
            <a:spLocks noChangeArrowheads="1"/>
          </p:cNvSpPr>
          <p:nvPr/>
        </p:nvSpPr>
        <p:spPr bwMode="auto">
          <a:xfrm>
            <a:off x="2147483647"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 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4" name="Rectangle 10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5" name="Rectangle 1072"/>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6" name="Rectangle 1073"/>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7" name="Rectangle 1074"/>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8" name="Rectangle 10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79" name="Rectangle 1076"/>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0" name="Rectangle 1077"/>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1" name="Rectangle 107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2" name="Rectangle 1079"/>
          <p:cNvSpPr>
            <a:spLocks noChangeArrowheads="1"/>
          </p:cNvSpPr>
          <p:nvPr/>
        </p:nvSpPr>
        <p:spPr bwMode="auto">
          <a:xfrm>
            <a:off x="5994400" y="18488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3" name="Rectangle 1080"/>
          <p:cNvSpPr>
            <a:spLocks noChangeArrowheads="1"/>
          </p:cNvSpPr>
          <p:nvPr/>
        </p:nvSpPr>
        <p:spPr bwMode="auto">
          <a:xfrm>
            <a:off x="79527400" y="18488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4" name="Rectangle 1081"/>
          <p:cNvSpPr>
            <a:spLocks noChangeArrowheads="1"/>
          </p:cNvSpPr>
          <p:nvPr/>
        </p:nvSpPr>
        <p:spPr bwMode="auto">
          <a:xfrm>
            <a:off x="84099400" y="18488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juin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5" name="Rectangle 1082"/>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6" name="Rectangle 1083"/>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ote de service annuelle fixant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7" name="Rectangle 1084"/>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date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8" name="Rectangle 1085"/>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89" name="Rectangle 1086"/>
          <p:cNvSpPr>
            <a:spLocks noChangeArrowheads="1"/>
          </p:cNvSpPr>
          <p:nvPr/>
        </p:nvSpPr>
        <p:spPr bwMode="auto">
          <a:xfrm>
            <a:off x="2147483647" y="196064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(Publication au bulletin officiel de l’éducation 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0" name="Rectangle 108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Juillet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1" name="Rectangle 10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2" name="Rectangle 10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ote technique relative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3" name="Rectangle 10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à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4" name="Rectangle 10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l’organisation de la remontée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5" name="Rectangle 10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6" name="Rectangle 10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(adressée aux rectorats)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7" name="Rectangle 10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8" name="Rectangle 109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Septembre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99" name="Rectangle 10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Information sur l’organisation des élections lors de la réunion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0" name="Rectangle 10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1" name="Rectangle 10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ntrée dans les écoles, collèges et 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2" name="Rectangle 10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3" name="Rectangle 11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ans les quinze jours qui suivent la rentrée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4" name="Rectangle 11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réunion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5" name="Rectangle 11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6" name="Rectangle 11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responsables de liste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7" name="Rectangle 11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8" name="Rectangle 110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09" name="Rectangle 11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0" name="Rectangle 11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lection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1" name="Rectangle 110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2" name="Rectangle 110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représ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3" name="Rectangle 11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entants des parents d’élèves au 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4" name="Rectangle 11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5" name="Rectangle 11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6" name="Rectangle 11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7" name="Rectangle 111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8" name="Rectangle 11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19" name="Rectangle 11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0" name="Rectangle 11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collèges 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1" name="Rectangle 11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 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2" name="Rectangle 11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3" name="Rectangle 112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Réunion d’information à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4" name="Rectangle 112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destination des parents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5" name="Rectangle 112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 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6" name="Rectangle 1123"/>
          <p:cNvSpPr>
            <a:spLocks noChangeArrowheads="1"/>
          </p:cNvSpPr>
          <p:nvPr/>
        </p:nvSpPr>
        <p:spPr bwMode="auto">
          <a:xfrm>
            <a:off x="13298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l’organisation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7" name="Rectangle 112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élections de leurs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8" name="Rectangle 112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représentants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29" name="Rectangle 11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 début d’année scolaire, lors de la réunion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0" name="Rectangle 11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1" name="Rectangle 1128"/>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2" name="Rectangle 1129"/>
          <p:cNvSpPr>
            <a:spLocks noChangeArrowheads="1"/>
          </p:cNvSpPr>
          <p:nvPr/>
        </p:nvSpPr>
        <p:spPr bwMode="auto">
          <a:xfrm>
            <a:off x="66548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tablissement de la liste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3" name="Rectangle 113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4" name="Rectangle 11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Vingt jours avant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5" name="Rectangle 113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6" name="Rectangle 113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7" name="Rectangle 113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Dépôt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8" name="Rectangle 1135"/>
          <p:cNvSpPr>
            <a:spLocks noChangeArrowheads="1"/>
          </p:cNvSpPr>
          <p:nvPr/>
        </p:nvSpPr>
        <p:spPr bwMode="auto">
          <a:xfrm>
            <a:off x="9972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affichage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39" name="Rectangle 1136"/>
          <p:cNvSpPr>
            <a:spLocks noChangeArrowheads="1"/>
          </p:cNvSpPr>
          <p:nvPr/>
        </p:nvSpPr>
        <p:spPr bwMode="auto">
          <a:xfrm>
            <a:off x="18544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0" name="Rectangle 113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listes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1" name="Rectangle 1138"/>
          <p:cNvSpPr>
            <a:spLocks noChangeArrowheads="1"/>
          </p:cNvSpPr>
          <p:nvPr/>
        </p:nvSpPr>
        <p:spPr bwMode="auto">
          <a:xfrm>
            <a:off x="10708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2" name="Rectangle 11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Dix jours francs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3" name="Rectangle 11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4" name="Rectangle 11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5" name="Rectangle 1142"/>
          <p:cNvSpPr>
            <a:spLocks noChangeArrowheads="1"/>
          </p:cNvSpPr>
          <p:nvPr/>
        </p:nvSpPr>
        <p:spPr bwMode="auto">
          <a:xfrm>
            <a:off x="5994400" y="65649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limite pour remplacer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6" name="Rectangle 1143"/>
          <p:cNvSpPr>
            <a:spLocks noChangeArrowheads="1"/>
          </p:cNvSpPr>
          <p:nvPr/>
        </p:nvSpPr>
        <p:spPr bwMode="auto">
          <a:xfrm>
            <a:off x="5994400"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candidat qui se serait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7" name="Rectangle 1144"/>
          <p:cNvSpPr>
            <a:spLocks noChangeArrowheads="1"/>
          </p:cNvSpPr>
          <p:nvPr/>
        </p:nvSpPr>
        <p:spPr bwMode="auto">
          <a:xfrm>
            <a:off x="5994400" y="6886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désisté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8" name="Rectangle 1145"/>
          <p:cNvSpPr>
            <a:spLocks noChangeArrowheads="1"/>
          </p:cNvSpPr>
          <p:nvPr/>
        </p:nvSpPr>
        <p:spPr bwMode="auto">
          <a:xfrm>
            <a:off x="2147483647"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Huit jours francs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49" name="Rectangle 1146"/>
          <p:cNvSpPr>
            <a:spLocks noChangeArrowheads="1"/>
          </p:cNvSpPr>
          <p:nvPr/>
        </p:nvSpPr>
        <p:spPr bwMode="auto">
          <a:xfrm>
            <a:off x="2147483647"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0" name="Rectangle 1147"/>
          <p:cNvSpPr>
            <a:spLocks noChangeArrowheads="1"/>
          </p:cNvSpPr>
          <p:nvPr/>
        </p:nvSpPr>
        <p:spPr bwMode="auto">
          <a:xfrm>
            <a:off x="2147483647"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1" name="Rectangle 1148"/>
          <p:cNvSpPr>
            <a:spLocks noChangeArrowheads="1"/>
          </p:cNvSpPr>
          <p:nvPr/>
        </p:nvSpPr>
        <p:spPr bwMode="auto">
          <a:xfrm>
            <a:off x="5994400" y="71850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Remise ou envoi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2" name="Rectangle 1149"/>
          <p:cNvSpPr>
            <a:spLocks noChangeArrowheads="1"/>
          </p:cNvSpPr>
          <p:nvPr/>
        </p:nvSpPr>
        <p:spPr bwMode="auto">
          <a:xfrm>
            <a:off x="599440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matériel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3" name="Rectangle 1150"/>
          <p:cNvSpPr>
            <a:spLocks noChangeArrowheads="1"/>
          </p:cNvSpPr>
          <p:nvPr/>
        </p:nvSpPr>
        <p:spPr bwMode="auto">
          <a:xfrm>
            <a:off x="118854855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4" name="Rectangle 1151"/>
          <p:cNvSpPr>
            <a:spLocks noChangeArrowheads="1"/>
          </p:cNvSpPr>
          <p:nvPr/>
        </p:nvSpPr>
        <p:spPr bwMode="auto">
          <a:xfrm>
            <a:off x="14728190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5" name="Rectangle 1152"/>
          <p:cNvSpPr>
            <a:spLocks noChangeArrowheads="1"/>
          </p:cNvSpPr>
          <p:nvPr/>
        </p:nvSpPr>
        <p:spPr bwMode="auto">
          <a:xfrm>
            <a:off x="159913955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6" name="Rectangle 1153"/>
          <p:cNvSpPr>
            <a:spLocks noChangeArrowheads="1"/>
          </p:cNvSpPr>
          <p:nvPr/>
        </p:nvSpPr>
        <p:spPr bwMode="auto">
          <a:xfrm>
            <a:off x="185560335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7" name="Rectangle 1154"/>
          <p:cNvSpPr>
            <a:spLocks noChangeArrowheads="1"/>
          </p:cNvSpPr>
          <p:nvPr/>
        </p:nvSpPr>
        <p:spPr bwMode="auto">
          <a:xfrm>
            <a:off x="5994400" y="7506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parents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8" name="Rectangle 1155"/>
          <p:cNvSpPr>
            <a:spLocks noChangeArrowheads="1"/>
          </p:cNvSpPr>
          <p:nvPr/>
        </p:nvSpPr>
        <p:spPr bwMode="auto">
          <a:xfrm>
            <a:off x="102768400" y="7506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59" name="Rectangle 1156"/>
          <p:cNvSpPr>
            <a:spLocks noChangeArrowheads="1"/>
          </p:cNvSpPr>
          <p:nvPr/>
        </p:nvSpPr>
        <p:spPr bwMode="auto">
          <a:xfrm>
            <a:off x="2147483647"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Six jours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0" name="Rectangle 1157"/>
          <p:cNvSpPr>
            <a:spLocks noChangeArrowheads="1"/>
          </p:cNvSpPr>
          <p:nvPr/>
        </p:nvSpPr>
        <p:spPr bwMode="auto">
          <a:xfrm>
            <a:off x="2147483647"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1" name="Rectangle 1158"/>
          <p:cNvSpPr>
            <a:spLocks noChangeArrowheads="1"/>
          </p:cNvSpPr>
          <p:nvPr/>
        </p:nvSpPr>
        <p:spPr bwMode="auto">
          <a:xfrm>
            <a:off x="2147483647"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2" name="Rectangle 1159"/>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3" name="Rectangle 1160"/>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4" name="Rectangle 1161"/>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5" name="Rectangle 11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6" name="Rectangle 1163"/>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7" name="Rectangle 1164"/>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8" name="Rectangle 1165"/>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69" name="Rectangle 1166"/>
          <p:cNvSpPr>
            <a:spLocks noChangeArrowheads="1"/>
          </p:cNvSpPr>
          <p:nvPr/>
        </p:nvSpPr>
        <p:spPr bwMode="auto">
          <a:xfrm>
            <a:off x="5994400" y="6751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0" name="Rectangle 1167"/>
          <p:cNvSpPr>
            <a:spLocks noChangeArrowheads="1"/>
          </p:cNvSpPr>
          <p:nvPr/>
        </p:nvSpPr>
        <p:spPr bwMode="auto">
          <a:xfrm>
            <a:off x="2147483647" y="6751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Dates fixées par la note de service annuelle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1" name="Rectangle 1168"/>
          <p:cNvSpPr>
            <a:spLocks noChangeArrowheads="1"/>
          </p:cNvSpPr>
          <p:nvPr/>
        </p:nvSpPr>
        <p:spPr bwMode="auto">
          <a:xfrm>
            <a:off x="5994400" y="973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Dépouillement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2" name="Rectangle 1169"/>
          <p:cNvSpPr>
            <a:spLocks noChangeArrowheads="1"/>
          </p:cNvSpPr>
          <p:nvPr/>
        </p:nvSpPr>
        <p:spPr bwMode="auto">
          <a:xfrm>
            <a:off x="2147483647" y="973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Immédiatement après la clôture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3" name="Rectangle 1170"/>
          <p:cNvSpPr>
            <a:spLocks noChangeArrowheads="1"/>
          </p:cNvSpPr>
          <p:nvPr/>
        </p:nvSpPr>
        <p:spPr bwMode="auto">
          <a:xfrm>
            <a:off x="5994400" y="12723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Affichage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4" name="Rectangle 1171"/>
          <p:cNvSpPr>
            <a:spLocks noChangeArrowheads="1"/>
          </p:cNvSpPr>
          <p:nvPr/>
        </p:nvSpPr>
        <p:spPr bwMode="auto">
          <a:xfrm>
            <a:off x="2147483647" y="12723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Immédiatement après la proclamation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5" name="Rectangle 1172"/>
          <p:cNvSpPr>
            <a:spLocks noChangeArrowheads="1"/>
          </p:cNvSpPr>
          <p:nvPr/>
        </p:nvSpPr>
        <p:spPr bwMode="auto">
          <a:xfrm>
            <a:off x="5994400"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Remontée des résu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6" name="Rectangle 1173"/>
          <p:cNvSpPr>
            <a:spLocks noChangeArrowheads="1"/>
          </p:cNvSpPr>
          <p:nvPr/>
        </p:nvSpPr>
        <p:spPr bwMode="auto">
          <a:xfrm>
            <a:off x="1611839550"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7" name="Rectangle 1174"/>
          <p:cNvSpPr>
            <a:spLocks noChangeArrowheads="1"/>
          </p:cNvSpPr>
          <p:nvPr/>
        </p:nvSpPr>
        <p:spPr bwMode="auto">
          <a:xfrm>
            <a:off x="2147483647"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Via l’application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8" name="Rectangle 1175"/>
          <p:cNvSpPr>
            <a:spLocks noChangeArrowheads="1"/>
          </p:cNvSpPr>
          <p:nvPr/>
        </p:nvSpPr>
        <p:spPr bwMode="auto">
          <a:xfrm>
            <a:off x="2147483647"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79" name="Rectangle 1176"/>
          <p:cNvSpPr>
            <a:spLocks noChangeArrowheads="1"/>
          </p:cNvSpPr>
          <p:nvPr/>
        </p:nvSpPr>
        <p:spPr bwMode="auto">
          <a:xfrm>
            <a:off x="2147483647"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0" name="Rectangle 1177"/>
          <p:cNvSpPr>
            <a:spLocks noChangeArrowheads="1"/>
          </p:cNvSpPr>
          <p:nvPr/>
        </p:nvSpPr>
        <p:spPr bwMode="auto">
          <a:xfrm>
            <a:off x="1079709550" y="193421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1" name="Rectangle 1178"/>
          <p:cNvSpPr>
            <a:spLocks noChangeArrowheads="1"/>
          </p:cNvSpPr>
          <p:nvPr/>
        </p:nvSpPr>
        <p:spPr bwMode="auto">
          <a:xfrm>
            <a:off x="1436579550" y="193421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Exemple de calendrier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2" name="Rectangle 1179"/>
          <p:cNvSpPr>
            <a:spLocks noChangeArrowheads="1"/>
          </p:cNvSpPr>
          <p:nvPr/>
        </p:nvSpPr>
        <p:spPr bwMode="auto">
          <a:xfrm>
            <a:off x="2147483647" y="193421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pour l’année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3" name="Rectangle 1180"/>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4" name="Rectangle 1181"/>
          <p:cNvSpPr>
            <a:spLocks noChangeArrowheads="1"/>
          </p:cNvSpPr>
          <p:nvPr/>
        </p:nvSpPr>
        <p:spPr bwMode="auto">
          <a:xfrm>
            <a:off x="18632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1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5" name="Rectangle 1182"/>
          <p:cNvSpPr>
            <a:spLocks noChangeArrowheads="1"/>
          </p:cNvSpPr>
          <p:nvPr/>
        </p:nvSpPr>
        <p:spPr bwMode="auto">
          <a:xfrm>
            <a:off x="19166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6" name="Rectangle 11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7" name="Rectangle 11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vendredi 12 octobre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8" name="Rectangle 11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89" name="Rectangle 11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0" name="Rectangle 11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 13 octobre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1" name="Rectangle 11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2" name="Rectangle 1189"/>
          <p:cNvSpPr>
            <a:spLocks noChangeArrowheads="1"/>
          </p:cNvSpPr>
          <p:nvPr/>
        </p:nvSpPr>
        <p:spPr bwMode="auto">
          <a:xfrm>
            <a:off x="5994400" y="3351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Réunion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3" name="Rectangle 1190"/>
          <p:cNvSpPr>
            <a:spLocks noChangeArrowheads="1"/>
          </p:cNvSpPr>
          <p:nvPr/>
        </p:nvSpPr>
        <p:spPr bwMode="auto">
          <a:xfrm>
            <a:off x="105181400" y="3351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responsables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4" name="Rectangle 1191"/>
          <p:cNvSpPr>
            <a:spLocks noChangeArrowheads="1"/>
          </p:cNvSpPr>
          <p:nvPr/>
        </p:nvSpPr>
        <p:spPr bwMode="auto">
          <a:xfrm>
            <a:off x="5994400" y="34916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listes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5" name="Rectangle 1192"/>
          <p:cNvSpPr>
            <a:spLocks noChangeArrowheads="1"/>
          </p:cNvSpPr>
          <p:nvPr/>
        </p:nvSpPr>
        <p:spPr bwMode="auto">
          <a:xfrm>
            <a:off x="2085549550" y="32122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les quinze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6" name="Rectangle 1193"/>
          <p:cNvSpPr>
            <a:spLocks noChangeArrowheads="1"/>
          </p:cNvSpPr>
          <p:nvPr/>
        </p:nvSpPr>
        <p:spPr bwMode="auto">
          <a:xfrm>
            <a:off x="2085549550" y="3351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jours qui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7" name="Rectangle 1194"/>
          <p:cNvSpPr>
            <a:spLocks noChangeArrowheads="1"/>
          </p:cNvSpPr>
          <p:nvPr/>
        </p:nvSpPr>
        <p:spPr bwMode="auto">
          <a:xfrm>
            <a:off x="2085549550" y="34916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suivent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8" name="Rectangle 1195"/>
          <p:cNvSpPr>
            <a:spLocks noChangeArrowheads="1"/>
          </p:cNvSpPr>
          <p:nvPr/>
        </p:nvSpPr>
        <p:spPr bwMode="auto">
          <a:xfrm>
            <a:off x="2085549550" y="36313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rentrée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199" name="Rectangle 1196"/>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0" name="Rectangle 1197"/>
          <p:cNvSpPr>
            <a:spLocks noChangeArrowheads="1"/>
          </p:cNvSpPr>
          <p:nvPr/>
        </p:nvSpPr>
        <p:spPr bwMode="auto">
          <a:xfrm>
            <a:off x="6692900" y="40427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tablissement de la liste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1" name="Rectangle 1198"/>
          <p:cNvSpPr>
            <a:spLocks noChangeArrowheads="1"/>
          </p:cNvSpPr>
          <p:nvPr/>
        </p:nvSpPr>
        <p:spPr bwMode="auto">
          <a:xfrm>
            <a:off x="5994400" y="41824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2" name="Rectangle 1199"/>
          <p:cNvSpPr>
            <a:spLocks noChangeArrowheads="1"/>
          </p:cNvSpPr>
          <p:nvPr/>
        </p:nvSpPr>
        <p:spPr bwMode="auto">
          <a:xfrm>
            <a:off x="2085549550" y="40427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Vingt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3" name="Rectangle 1200"/>
          <p:cNvSpPr>
            <a:spLocks noChangeArrowheads="1"/>
          </p:cNvSpPr>
          <p:nvPr/>
        </p:nvSpPr>
        <p:spPr bwMode="auto">
          <a:xfrm>
            <a:off x="2085549550" y="41824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4" name="Rectangle 1201"/>
          <p:cNvSpPr>
            <a:spLocks noChangeArrowheads="1"/>
          </p:cNvSpPr>
          <p:nvPr/>
        </p:nvSpPr>
        <p:spPr bwMode="auto">
          <a:xfrm>
            <a:off x="2147483647" y="41824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5" name="Rectangle 1202"/>
          <p:cNvSpPr>
            <a:spLocks noChangeArrowheads="1"/>
          </p:cNvSpPr>
          <p:nvPr/>
        </p:nvSpPr>
        <p:spPr bwMode="auto">
          <a:xfrm>
            <a:off x="2147483647" y="39107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Vendredi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6" name="Rectangle 1203"/>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7" name="Rectangle 1204"/>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septembre 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8" name="Rectangle 12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09" name="Rectangle 1206"/>
          <p:cNvSpPr>
            <a:spLocks noChangeArrowheads="1"/>
          </p:cNvSpPr>
          <p:nvPr/>
        </p:nvSpPr>
        <p:spPr bwMode="auto">
          <a:xfrm>
            <a:off x="2147483647" y="43171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0" name="Rectangle 1207"/>
          <p:cNvSpPr>
            <a:spLocks noChangeArrowheads="1"/>
          </p:cNvSpPr>
          <p:nvPr/>
        </p:nvSpPr>
        <p:spPr bwMode="auto">
          <a:xfrm>
            <a:off x="2147483647" y="39107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1" name="Rectangle 1208"/>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2" name="Rectangle 1209"/>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septembre 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3" name="Rectangle 12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4" name="Rectangle 1211"/>
          <p:cNvSpPr>
            <a:spLocks noChangeArrowheads="1"/>
          </p:cNvSpPr>
          <p:nvPr/>
        </p:nvSpPr>
        <p:spPr bwMode="auto">
          <a:xfrm>
            <a:off x="2147483647" y="43171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5" name="Rectangle 1212"/>
          <p:cNvSpPr>
            <a:spLocks noChangeArrowheads="1"/>
          </p:cNvSpPr>
          <p:nvPr/>
        </p:nvSpPr>
        <p:spPr bwMode="auto">
          <a:xfrm>
            <a:off x="5994400" y="479717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Dépôt des 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6" name="Rectangle 1213"/>
          <p:cNvSpPr>
            <a:spLocks noChangeArrowheads="1"/>
          </p:cNvSpPr>
          <p:nvPr/>
        </p:nvSpPr>
        <p:spPr bwMode="auto">
          <a:xfrm>
            <a:off x="2085549550" y="47273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Dix jours francs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7" name="Rectangle 1214"/>
          <p:cNvSpPr>
            <a:spLocks noChangeArrowheads="1"/>
          </p:cNvSpPr>
          <p:nvPr/>
        </p:nvSpPr>
        <p:spPr bwMode="auto">
          <a:xfrm>
            <a:off x="2085549550" y="48670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8" name="Rectangle 1215"/>
          <p:cNvSpPr>
            <a:spLocks noChangeArrowheads="1"/>
          </p:cNvSpPr>
          <p:nvPr/>
        </p:nvSpPr>
        <p:spPr bwMode="auto">
          <a:xfrm>
            <a:off x="2147483647" y="48670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19" name="Rectangle 1216"/>
          <p:cNvSpPr>
            <a:spLocks noChangeArrowheads="1"/>
          </p:cNvSpPr>
          <p:nvPr/>
        </p:nvSpPr>
        <p:spPr bwMode="auto">
          <a:xfrm>
            <a:off x="2147483647" y="48670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0" name="Rectangle 1217"/>
          <p:cNvSpPr>
            <a:spLocks noChangeArrowheads="1"/>
          </p:cNvSpPr>
          <p:nvPr/>
        </p:nvSpPr>
        <p:spPr bwMode="auto">
          <a:xfrm>
            <a:off x="2147483647" y="45952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Lundi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1" name="Rectangle 12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2" name="Rectangle 12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3" name="Rectangle 1220"/>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4" name="Rectangle 1221"/>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5" name="Rectangle 12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6" name="Rectangle 1223"/>
          <p:cNvSpPr>
            <a:spLocks noChangeArrowheads="1"/>
          </p:cNvSpPr>
          <p:nvPr/>
        </p:nvSpPr>
        <p:spPr bwMode="auto">
          <a:xfrm>
            <a:off x="2147483647" y="45952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Mardi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7" name="Rectangle 1224"/>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 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8" name="Rectangle 1225"/>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29" name="Rectangle 12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0" name="Rectangle 12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1" name="Rectangle 122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li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2" name="Rectangle 1229"/>
          <p:cNvSpPr>
            <a:spLocks noChangeArrowheads="1"/>
          </p:cNvSpPr>
          <p:nvPr/>
        </p:nvSpPr>
        <p:spPr bwMode="auto">
          <a:xfrm>
            <a:off x="91592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mite pour remplacer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3" name="Rectangle 123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candidat qui se serait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4" name="Rectangle 123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désisté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5" name="Rectangle 1232"/>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Huit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6" name="Rectangle 1233"/>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francs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7" name="Rectangle 12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8" name="Rectangle 1235"/>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39" name="Rectangle 12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Mercredi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0" name="Rectangle 12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 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1" name="Rectangle 12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2" name="Rectangle 12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3" name="Rectangle 12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4" name="Rectangle 12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Jeudi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5" name="Rectangle 12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6" name="Rectangle 124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7" name="Rectangle 124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8" name="Rectangle 124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49" name="Rectangle 124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0" name="Rectangle 124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Remise ou envoi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1" name="Rectangle 124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matériel de vote aux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2" name="Rectangle 124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parents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3" name="Rectangle 1250"/>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Six jours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4" name="Rectangle 12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5" name="Rectangle 1252"/>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6" name="Rectangle 12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7" name="Rectangle 12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8" name="Rectangle 12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endredi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59" name="Rectangle 12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 octobre 2018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0" name="Rectangle 1257"/>
          <p:cNvSpPr>
            <a:spLocks noChangeArrowheads="1"/>
          </p:cNvSpPr>
          <p:nvPr/>
        </p:nvSpPr>
        <p:spPr bwMode="auto">
          <a:xfrm>
            <a:off x="2147483647" y="63708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1" name="Rectangle 12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2" name="Rectangle 12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3" name="Rectangle 12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4" name="Rectangle 12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5" name="Rectangle 12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6" name="Rectangle 1263"/>
          <p:cNvSpPr>
            <a:spLocks noChangeArrowheads="1"/>
          </p:cNvSpPr>
          <p:nvPr/>
        </p:nvSpPr>
        <p:spPr bwMode="auto">
          <a:xfrm>
            <a:off x="2147483647" y="63708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7" name="Rectangle 1264"/>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8" name="Rectangle 1265"/>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69" name="Rectangle 1266"/>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0" name="Rectangle 12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1" name="Rectangle 1268"/>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2" name="Rectangle 1269"/>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3" name="Rectangle 1270"/>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4" name="Rectangle 1271"/>
          <p:cNvSpPr>
            <a:spLocks noChangeArrowheads="1"/>
          </p:cNvSpPr>
          <p:nvPr/>
        </p:nvSpPr>
        <p:spPr bwMode="auto">
          <a:xfrm>
            <a:off x="5994400"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cas particulier où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5" name="Rectangle 1272"/>
          <p:cNvSpPr>
            <a:spLocks noChangeArrowheads="1"/>
          </p:cNvSpPr>
          <p:nvPr/>
        </p:nvSpPr>
        <p:spPr bwMode="auto">
          <a:xfrm>
            <a:off x="2084279550"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liste a droit à un nombre de sièges supérieur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6" name="Rectangle 1273"/>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nombre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7" name="Rectangle 1274"/>
          <p:cNvSpPr>
            <a:spLocks noChangeArrowheads="1"/>
          </p:cNvSpPr>
          <p:nvPr/>
        </p:nvSpPr>
        <p:spPr bwMode="auto">
          <a:xfrm>
            <a:off x="5994400"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candidats qu'elle a présentés, les sièges demeurés vac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8" name="Rectangle 1275"/>
          <p:cNvSpPr>
            <a:spLocks noChangeArrowheads="1"/>
          </p:cNvSpPr>
          <p:nvPr/>
        </p:nvSpPr>
        <p:spPr bwMode="auto">
          <a:xfrm>
            <a:off x="2147483647"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ants sont pourvus par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79" name="Rectangle 1276"/>
          <p:cNvSpPr>
            <a:spLocks noChangeArrowheads="1"/>
          </p:cNvSpPr>
          <p:nvPr/>
        </p:nvSpPr>
        <p:spPr bwMode="auto">
          <a:xfrm>
            <a:off x="2147483647"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0" name="Rectangle 1277"/>
          <p:cNvSpPr>
            <a:spLocks noChangeArrowheads="1"/>
          </p:cNvSpPr>
          <p:nvPr/>
        </p:nvSpPr>
        <p:spPr bwMode="auto">
          <a:xfrm>
            <a:off x="5994400" y="19923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Tirage au sort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1" name="Rectangle 1278"/>
          <p:cNvSpPr>
            <a:spLocks noChangeArrowheads="1"/>
          </p:cNvSpPr>
          <p:nvPr/>
        </p:nvSpPr>
        <p:spPr bwMode="auto">
          <a:xfrm>
            <a:off x="1359109550" y="19923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2" name="Rectangle 1279"/>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3" name="Rectangle 1280"/>
          <p:cNvSpPr>
            <a:spLocks noChangeArrowheads="1"/>
          </p:cNvSpPr>
          <p:nvPr/>
        </p:nvSpPr>
        <p:spPr bwMode="auto">
          <a:xfrm>
            <a:off x="6667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4" name="Rectangle 1281"/>
          <p:cNvSpPr>
            <a:spLocks noChangeArrowheads="1"/>
          </p:cNvSpPr>
          <p:nvPr/>
        </p:nvSpPr>
        <p:spPr bwMode="auto">
          <a:xfrm>
            <a:off x="7622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5" name="Rectangle 1282"/>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un délai de 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6" name="Rectangle 1283"/>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inq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7" name="Rectangle 1284"/>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ouvrables après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8" name="Rectangle 1285"/>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proclamation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89" name="Rectangle 1286"/>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0" name="Rectangle 1287"/>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1" name="Rectangle 1288"/>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2" name="Rectangle 1289"/>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tirage au sort est effectué par l’inspecteur de l’éducation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3" name="Rectangle 12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 chargé de la circonscription d’enseignement du 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4" name="Rectangle 12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5" name="Rectangle 12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6" name="Rectangle 129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Nouvelles élections dans 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7" name="Rectangle 1294"/>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8" name="Rectangle 1295"/>
          <p:cNvSpPr>
            <a:spLocks noChangeArrowheads="1"/>
          </p:cNvSpPr>
          <p:nvPr/>
        </p:nvSpPr>
        <p:spPr bwMode="auto">
          <a:xfrm>
            <a:off x="6667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299" name="Rectangle 1296"/>
          <p:cNvSpPr>
            <a:spLocks noChangeArrowheads="1"/>
          </p:cNvSpPr>
          <p:nvPr/>
        </p:nvSpPr>
        <p:spPr bwMode="auto">
          <a:xfrm>
            <a:off x="7787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0" name="Rectangle 12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1" name="Rectangle 12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lections intervenant dans les mêmes conditions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2" name="Rectangle 12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 les élections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3" name="Rectangle 13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initiales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4" name="Rectangle 13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dans un délai n'excédant pas quinze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5" name="Rectangle 130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Contestatio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6" name="Rectangle 1303"/>
          <p:cNvSpPr>
            <a:spLocks noChangeArrowheads="1"/>
          </p:cNvSpPr>
          <p:nvPr/>
        </p:nvSpPr>
        <p:spPr bwMode="auto">
          <a:xfrm>
            <a:off x="1206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7" name="Rectangle 1304"/>
          <p:cNvSpPr>
            <a:spLocks noChangeArrowheads="1"/>
          </p:cNvSpPr>
          <p:nvPr/>
        </p:nvSpPr>
        <p:spPr bwMode="auto">
          <a:xfrm>
            <a:off x="15570009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8" name="Rectangle 1305"/>
          <p:cNvSpPr>
            <a:spLocks noChangeArrowheads="1"/>
          </p:cNvSpPr>
          <p:nvPr/>
        </p:nvSpPr>
        <p:spPr bwMode="auto">
          <a:xfrm>
            <a:off x="19492277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09" name="Rectangle 130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validité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0" name="Rectangle 1307"/>
          <p:cNvSpPr>
            <a:spLocks noChangeArrowheads="1"/>
          </p:cNvSpPr>
          <p:nvPr/>
        </p:nvSpPr>
        <p:spPr bwMode="auto">
          <a:xfrm>
            <a:off x="11377231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1" name="Rectangle 1308"/>
          <p:cNvSpPr>
            <a:spLocks noChangeArrowheads="1"/>
          </p:cNvSpPr>
          <p:nvPr/>
        </p:nvSpPr>
        <p:spPr bwMode="auto">
          <a:xfrm>
            <a:off x="14829853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opérations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2" name="Rectangle 130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3" name="Rectangle 13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4" name="Rectangle 13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5" name="Rectangle 13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6" name="Rectangle 13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5 jours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7" name="Rectangle 131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à compter de la proclamation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8" name="Rectangle 13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19" name="Rectangle 13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0" name="Rectangle 13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1" name="Rectangle 13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2" name="Rectangle 13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5 jours ouvrables à compter de la proclamation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3" name="Rectangle 13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4" name="Rectangle 13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5" name="Rectangle 132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NB</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6" name="Rectangle 1323"/>
          <p:cNvSpPr>
            <a:spLocks noChangeArrowheads="1"/>
          </p:cNvSpPr>
          <p:nvPr/>
        </p:nvSpPr>
        <p:spPr bwMode="auto">
          <a:xfrm>
            <a:off x="78510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7" name="Rectangle 1324"/>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8" name="Rectangle 1325"/>
          <p:cNvSpPr>
            <a:spLocks noChangeArrowheads="1"/>
          </p:cNvSpPr>
          <p:nvPr/>
        </p:nvSpPr>
        <p:spPr bwMode="auto">
          <a:xfrm>
            <a:off x="9743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délai est franc lorsque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29" name="Rectangle 13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formalité peut être accomplie le len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0" name="Rectangle 13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demain du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1" name="Rectangle 13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jour auquel se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2" name="Rectangle 1329"/>
          <p:cNvSpPr>
            <a:spLocks noChangeArrowheads="1"/>
          </p:cNvSpPr>
          <p:nvPr/>
        </p:nvSpPr>
        <p:spPr bwMode="auto">
          <a:xfrm>
            <a:off x="97688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termine un délai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3" name="Rectangle 1330"/>
          <p:cNvSpPr>
            <a:spLocks noChangeArrowheads="1"/>
          </p:cNvSpPr>
          <p:nvPr/>
        </p:nvSpPr>
        <p:spPr bwMode="auto">
          <a:xfrm>
            <a:off x="18353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4" name="Rectangle 1331"/>
          <p:cNvSpPr>
            <a:spLocks noChangeArrowheads="1"/>
          </p:cNvSpPr>
          <p:nvPr/>
        </p:nvSpPr>
        <p:spPr bwMode="auto">
          <a:xfrm>
            <a:off x="19179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5" name="Rectangle 133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ad quem</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6" name="Rectangle 133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7" name="Rectangle 13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8" name="Rectangle 1335"/>
          <p:cNvSpPr>
            <a:spLocks noChangeArrowheads="1"/>
          </p:cNvSpPr>
          <p:nvPr/>
        </p:nvSpPr>
        <p:spPr bwMode="auto">
          <a:xfrm>
            <a:off x="7901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39" name="Rectangle 1336"/>
          <p:cNvSpPr>
            <a:spLocks noChangeArrowheads="1"/>
          </p:cNvSpPr>
          <p:nvPr/>
        </p:nvSpPr>
        <p:spPr bwMode="auto">
          <a:xfrm>
            <a:off x="97433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0" name="Rectangle 1337"/>
          <p:cNvSpPr>
            <a:spLocks noChangeArrowheads="1"/>
          </p:cNvSpPr>
          <p:nvPr/>
        </p:nvSpPr>
        <p:spPr bwMode="auto">
          <a:xfrm>
            <a:off x="100228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délai fixé 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1" name="Rectangle 1338"/>
          <p:cNvSpPr>
            <a:spLocks noChangeArrowheads="1"/>
          </p:cNvSpPr>
          <p:nvPr/>
        </p:nvSpPr>
        <p:spPr bwMode="auto">
          <a:xfrm>
            <a:off x="16829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 « jours ouvrables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2" name="Rectangle 13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recouvre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3" name="Rectangle 13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tous les jours de la sema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4" name="Rectangle 13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ine, à l'exception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5" name="Rectangle 1342"/>
          <p:cNvSpPr>
            <a:spLocks noChangeArrowheads="1"/>
          </p:cNvSpPr>
          <p:nvPr/>
        </p:nvSpPr>
        <p:spPr bwMode="auto">
          <a:xfrm>
            <a:off x="9806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dimanche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6" name="Rectangle 1343"/>
          <p:cNvSpPr>
            <a:spLocks noChangeArrowheads="1"/>
          </p:cNvSpPr>
          <p:nvPr/>
        </p:nvSpPr>
        <p:spPr bwMode="auto">
          <a:xfrm>
            <a:off x="1549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7" name="Rectangle 1344"/>
          <p:cNvSpPr>
            <a:spLocks noChangeArrowheads="1"/>
          </p:cNvSpPr>
          <p:nvPr/>
        </p:nvSpPr>
        <p:spPr bwMode="auto">
          <a:xfrm>
            <a:off x="17070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jours fériés. Le décompte des jours s'effectue en comptabilisant 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8" name="Rectangle 1345"/>
          <p:cNvSpPr>
            <a:spLocks noChangeArrowheads="1"/>
          </p:cNvSpPr>
          <p:nvPr/>
        </p:nvSpPr>
        <p:spPr bwMode="auto">
          <a:xfrm>
            <a:off x="9806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samedis comme tou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49" name="Rectangle 1346"/>
          <p:cNvSpPr>
            <a:spLocks noChangeArrowheads="1"/>
          </p:cNvSpPr>
          <p:nvPr/>
        </p:nvSpPr>
        <p:spPr bwMode="auto">
          <a:xfrm>
            <a:off x="20423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 les autres jours de la semaine.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0" name="Rectangle 1347"/>
          <p:cNvSpPr>
            <a:spLocks noChangeArrowheads="1"/>
          </p:cNvSpPr>
          <p:nvPr/>
        </p:nvSpPr>
        <p:spPr bwMode="auto">
          <a:xfrm>
            <a:off x="7800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Références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1" name="Rectangle 1348"/>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2" name="Rectangle 1349"/>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3" name="Rectangle 1350"/>
          <p:cNvSpPr>
            <a:spLocks noChangeArrowheads="1"/>
          </p:cNvSpPr>
          <p:nvPr/>
        </p:nvSpPr>
        <p:spPr bwMode="auto">
          <a:xfrm>
            <a:off x="9578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4" name="Rectangle 1351"/>
          <p:cNvSpPr>
            <a:spLocks noChangeArrowheads="1"/>
          </p:cNvSpPr>
          <p:nvPr/>
        </p:nvSpPr>
        <p:spPr bwMode="auto">
          <a:xfrm>
            <a:off x="1309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5" name="Rectangle 1352"/>
          <p:cNvSpPr>
            <a:spLocks noChangeArrowheads="1"/>
          </p:cNvSpPr>
          <p:nvPr/>
        </p:nvSpPr>
        <p:spPr bwMode="auto">
          <a:xfrm>
            <a:off x="13718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6" name="Rectangle 1353"/>
          <p:cNvSpPr>
            <a:spLocks noChangeArrowheads="1"/>
          </p:cNvSpPr>
          <p:nvPr/>
        </p:nvSpPr>
        <p:spPr bwMode="auto">
          <a:xfrm>
            <a:off x="15902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 et 5 de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7" name="Rectangle 13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arrêté du 13 mai 1985 modifié relatif 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8" name="Rectangle 13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59" name="Rectangle 1356"/>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0" name="Rectangle 1357"/>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1" name="Rectangle 1358"/>
          <p:cNvSpPr>
            <a:spLocks noChangeArrowheads="1"/>
          </p:cNvSpPr>
          <p:nvPr/>
        </p:nvSpPr>
        <p:spPr bwMode="auto">
          <a:xfrm>
            <a:off x="978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2" name="Rectangle 1359"/>
          <p:cNvSpPr>
            <a:spLocks noChangeArrowheads="1"/>
          </p:cNvSpPr>
          <p:nvPr/>
        </p:nvSpPr>
        <p:spPr bwMode="auto">
          <a:xfrm>
            <a:off x="13298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3" name="Rectangle 1360"/>
          <p:cNvSpPr>
            <a:spLocks noChangeArrowheads="1"/>
          </p:cNvSpPr>
          <p:nvPr/>
        </p:nvSpPr>
        <p:spPr bwMode="auto">
          <a:xfrm>
            <a:off x="13921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4" name="Rectangle 1361"/>
          <p:cNvSpPr>
            <a:spLocks noChangeArrowheads="1"/>
          </p:cNvSpPr>
          <p:nvPr/>
        </p:nvSpPr>
        <p:spPr bwMode="auto">
          <a:xfrm>
            <a:off x="16105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5" name="Rectangle 1362"/>
          <p:cNvSpPr>
            <a:spLocks noChangeArrowheads="1"/>
          </p:cNvSpPr>
          <p:nvPr/>
        </p:nvSpPr>
        <p:spPr bwMode="auto">
          <a:xfrm>
            <a:off x="19674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6" name="Rectangle 1363"/>
          <p:cNvSpPr>
            <a:spLocks noChangeArrowheads="1"/>
          </p:cNvSpPr>
          <p:nvPr/>
        </p:nvSpPr>
        <p:spPr bwMode="auto">
          <a:xfrm>
            <a:off x="20029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 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7" name="Rectangle 13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68" name="Rectangle 1365">
            <a:hlinkClick r:id="rId2" tooltip="Page 50"/>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369" name="Rectangle 1366"/>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0" name="Rectangle 1367"/>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1" name="Rectangle 1368"/>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2" name="Rectangle 13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3" name="Rectangle 1370"/>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4" name="Rectangle 1371"/>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5" name="Rectangle 13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6" name="Rectangle 1373"/>
          <p:cNvSpPr>
            <a:spLocks noChangeArrowheads="1"/>
          </p:cNvSpPr>
          <p:nvPr/>
        </p:nvSpPr>
        <p:spPr bwMode="auto">
          <a:xfrm>
            <a:off x="5994400"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Préambule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7" name="Rectangle 1374"/>
          <p:cNvSpPr>
            <a:spLocks noChangeArrowheads="1"/>
          </p:cNvSpPr>
          <p:nvPr/>
        </p:nvSpPr>
        <p:spPr bwMode="auto">
          <a:xfrm>
            <a:off x="1200359550"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8" name="Rectangle 1375"/>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79" name="Rectangle 1376"/>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0" name="Rectangle 1377"/>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1" name="Rectangle 1378"/>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2" name="Rectangle 1379"/>
          <p:cNvSpPr>
            <a:spLocks noChangeArrowheads="1"/>
          </p:cNvSpPr>
          <p:nvPr/>
        </p:nvSpPr>
        <p:spPr bwMode="auto">
          <a:xfrm>
            <a:off x="2147483647" y="11364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3" name="Rectangle 1380"/>
          <p:cNvSpPr>
            <a:spLocks noChangeArrowheads="1"/>
          </p:cNvSpPr>
          <p:nvPr/>
        </p:nvSpPr>
        <p:spPr bwMode="auto">
          <a:xfrm>
            <a:off x="5994400" y="1359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4" name="Rectangle 1381"/>
          <p:cNvSpPr>
            <a:spLocks noChangeArrowheads="1"/>
          </p:cNvSpPr>
          <p:nvPr/>
        </p:nvSpPr>
        <p:spPr bwMode="auto">
          <a:xfrm>
            <a:off x="105181400" y="1359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5" name="Rectangle 1382"/>
          <p:cNvSpPr>
            <a:spLocks noChangeArrowheads="1"/>
          </p:cNvSpPr>
          <p:nvPr/>
        </p:nvSpPr>
        <p:spPr bwMode="auto">
          <a:xfrm>
            <a:off x="1148289550" y="1359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le conseil d’école et le conseil d’administration des EPLE, instances où sont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6" name="Rectangle 1383"/>
          <p:cNvSpPr>
            <a:spLocks noChangeArrowheads="1"/>
          </p:cNvSpPr>
          <p:nvPr/>
        </p:nvSpPr>
        <p:spPr bwMode="auto">
          <a:xfrm>
            <a:off x="5994400"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représentés les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7" name="Rectangle 1384"/>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8" name="Rectangle 1385"/>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89" name="Rectangle 1386"/>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0" name="Rectangle 1387"/>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1" name="Rectangle 1388"/>
          <p:cNvSpPr>
            <a:spLocks noChangeArrowheads="1"/>
          </p:cNvSpPr>
          <p:nvPr/>
        </p:nvSpPr>
        <p:spPr bwMode="auto">
          <a:xfrm>
            <a:off x="2147483647" y="152122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2" name="Rectangle 1389"/>
          <p:cNvSpPr>
            <a:spLocks noChangeArrowheads="1"/>
          </p:cNvSpPr>
          <p:nvPr/>
        </p:nvSpPr>
        <p:spPr bwMode="auto">
          <a:xfrm>
            <a:off x="71653400"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3" name="Rectangle 1390"/>
          <p:cNvSpPr>
            <a:spLocks noChangeArrowheads="1"/>
          </p:cNvSpPr>
          <p:nvPr/>
        </p:nvSpPr>
        <p:spPr bwMode="auto">
          <a:xfrm>
            <a:off x="94894400"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Rôle des instances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4" name="Rectangle 1391"/>
          <p:cNvSpPr>
            <a:spLocks noChangeArrowheads="1"/>
          </p:cNvSpPr>
          <p:nvPr/>
        </p:nvSpPr>
        <p:spPr bwMode="auto">
          <a:xfrm>
            <a:off x="1950929550"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5" name="Rectangle 1392"/>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6" name="Rectangle 1393"/>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7" name="Rectangle 1394"/>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8" name="Rectangle 1395"/>
          <p:cNvSpPr>
            <a:spLocks noChangeArrowheads="1"/>
          </p:cNvSpPr>
          <p:nvPr/>
        </p:nvSpPr>
        <p:spPr bwMode="auto">
          <a:xfrm>
            <a:off x="2147483647" y="16825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399" name="Rectangle 1396"/>
          <p:cNvSpPr>
            <a:spLocks noChangeArrowheads="1"/>
          </p:cNvSpPr>
          <p:nvPr/>
        </p:nvSpPr>
        <p:spPr bwMode="auto">
          <a:xfrm>
            <a:off x="71653400"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0" name="Rectangle 1397"/>
          <p:cNvSpPr>
            <a:spLocks noChangeArrowheads="1"/>
          </p:cNvSpPr>
          <p:nvPr/>
        </p:nvSpPr>
        <p:spPr bwMode="auto">
          <a:xfrm>
            <a:off x="94894400"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Rôle des représentants 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1" name="Rectangle 1398"/>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2" name="Rectangle 1399"/>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3" name="Rectangle 1400"/>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4" name="Rectangle 1401"/>
          <p:cNvSpPr>
            <a:spLocks noChangeArrowheads="1"/>
          </p:cNvSpPr>
          <p:nvPr/>
        </p:nvSpPr>
        <p:spPr bwMode="auto">
          <a:xfrm>
            <a:off x="2147483647" y="18222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5" name="Rectangle 1402"/>
          <p:cNvSpPr>
            <a:spLocks noChangeArrowheads="1"/>
          </p:cNvSpPr>
          <p:nvPr/>
        </p:nvSpPr>
        <p:spPr bwMode="auto">
          <a:xfrm>
            <a:off x="71653400"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6" name="Rectangle 1403"/>
          <p:cNvSpPr>
            <a:spLocks noChangeArrowheads="1"/>
          </p:cNvSpPr>
          <p:nvPr/>
        </p:nvSpPr>
        <p:spPr bwMode="auto">
          <a:xfrm>
            <a:off x="94894400"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Fonctionn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7" name="Rectangle 1404"/>
          <p:cNvSpPr>
            <a:spLocks noChangeArrowheads="1"/>
          </p:cNvSpPr>
          <p:nvPr/>
        </p:nvSpPr>
        <p:spPr bwMode="auto">
          <a:xfrm>
            <a:off x="1467059550"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ement des instances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8" name="Rectangle 1405"/>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09" name="Rectangle 1406"/>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0" name="Rectangle 1407"/>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1" name="Rectangle 1408"/>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2" name="Rectangle 1409"/>
          <p:cNvSpPr>
            <a:spLocks noChangeArrowheads="1"/>
          </p:cNvSpPr>
          <p:nvPr/>
        </p:nvSpPr>
        <p:spPr bwMode="auto">
          <a:xfrm>
            <a:off x="2147483647" y="196191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3" name="Rectangle 1410"/>
          <p:cNvSpPr>
            <a:spLocks noChangeArrowheads="1"/>
          </p:cNvSpPr>
          <p:nvPr/>
        </p:nvSpPr>
        <p:spPr bwMode="auto">
          <a:xfrm>
            <a:off x="83337400"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4" name="Rectangle 1411"/>
          <p:cNvSpPr>
            <a:spLocks noChangeArrowheads="1"/>
          </p:cNvSpPr>
          <p:nvPr/>
        </p:nvSpPr>
        <p:spPr bwMode="auto">
          <a:xfrm>
            <a:off x="1181309550"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Présidence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5" name="Rectangle 1412"/>
          <p:cNvSpPr>
            <a:spLocks noChangeArrowheads="1"/>
          </p:cNvSpPr>
          <p:nvPr/>
        </p:nvSpPr>
        <p:spPr bwMode="auto">
          <a:xfrm>
            <a:off x="1732489550"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6" name="Rectangle 1413"/>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7" name="Rectangle 1414"/>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8" name="Rectangle 1415"/>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19" name="Rectangle 1416"/>
          <p:cNvSpPr>
            <a:spLocks noChangeArrowheads="1"/>
          </p:cNvSpPr>
          <p:nvPr/>
        </p:nvSpPr>
        <p:spPr bwMode="auto">
          <a:xfrm>
            <a:off x="2147483647" y="210205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0" name="Rectangle 1417"/>
          <p:cNvSpPr>
            <a:spLocks noChangeArrowheads="1"/>
          </p:cNvSpPr>
          <p:nvPr/>
        </p:nvSpPr>
        <p:spPr bwMode="auto">
          <a:xfrm>
            <a:off x="2147483647" y="2102053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1" name="Rectangle 1418"/>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2" name="Rectangle 1419"/>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Durée du mandat des 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3" name="Rectangle 14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4" name="Rectangle 14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5" name="Rectangle 14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6" name="Rectangle 14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7" name="Rectangle 14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8" name="Rectangle 1425"/>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29" name="Rectangle 1426"/>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Périodicité des réunions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0" name="Rectangle 14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1" name="Rectangle 14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2" name="Rectangle 14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3" name="Rectangle 14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4" name="Rectangle 14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5" name="Rectangle 1432"/>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6" name="Rectangle 1433"/>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Remplacement d’un membre titulaire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7" name="Rectangle 14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8" name="Rectangle 14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39" name="Rectangle 14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0" name="Rectangle 14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1" name="Rectangle 143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2" name="Rectangle 1439"/>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3" name="Rectangle 1440"/>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pilotage et suivi des opératio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4" name="Rectangle 14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5" name="Rectangle 14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6" name="Rectangle 144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7" name="Rectangle 144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8" name="Rectangle 144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49" name="Rectangle 144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des écoles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0" name="Rectangle 1447"/>
          <p:cNvSpPr>
            <a:spLocks noChangeArrowheads="1"/>
          </p:cNvSpPr>
          <p:nvPr/>
        </p:nvSpPr>
        <p:spPr bwMode="auto">
          <a:xfrm>
            <a:off x="20423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1" name="Rectangle 144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2" name="Rectangle 14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3" name="Rectangle 14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4" name="Rectangle 14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5" name="Rectangle 1452"/>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6" name="Rectangle 1453"/>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des collèges, des lycées et des établissements d’éducation spéciale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7" name="Rectangle 14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8" name="Rectangle 14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59" name="Rectangle 1456"/>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0" name="Rectangle 1457"/>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académique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1" name="Rectangle 1458"/>
          <p:cNvSpPr>
            <a:spLocks noChangeArrowheads="1"/>
          </p:cNvSpPr>
          <p:nvPr/>
        </p:nvSpPr>
        <p:spPr bwMode="auto">
          <a:xfrm>
            <a:off x="21341270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2" name="Rectangle 14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3" name="Rectangle 14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4" name="Rectangle 14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5" name="Rectangle 14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6" name="Rectangle 1463"/>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7" name="Rectangle 1464"/>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niveau national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8" name="Rectangle 1465"/>
          <p:cNvSpPr>
            <a:spLocks noChangeArrowheads="1"/>
          </p:cNvSpPr>
          <p:nvPr/>
        </p:nvSpPr>
        <p:spPr bwMode="auto">
          <a:xfrm>
            <a:off x="19204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69" name="Rectangle 14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0" name="Rectangle 14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1" name="Rectangle 146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2" name="Rectangle 14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3" name="Rectangle 1470"/>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4" name="Rectangle 1471"/>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5" name="Rectangle 1472"/>
          <p:cNvSpPr>
            <a:spLocks noChangeArrowheads="1"/>
          </p:cNvSpPr>
          <p:nvPr/>
        </p:nvSpPr>
        <p:spPr bwMode="auto">
          <a:xfrm>
            <a:off x="13794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outil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6" name="Rectangle 1473"/>
          <p:cNvSpPr>
            <a:spLocks noChangeArrowheads="1"/>
          </p:cNvSpPr>
          <p:nvPr/>
        </p:nvSpPr>
        <p:spPr bwMode="auto">
          <a:xfrm>
            <a:off x="1690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collecte des données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7" name="Rectangle 14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8" name="Rectangle 14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79" name="Rectangle 14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0" name="Rectangle 14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1" name="Rectangle 147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2" name="Rectangle 1479"/>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 : éléments de calendrier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3" name="Rectangle 14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4" name="Rectangle 14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5" name="Rectangle 14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6" name="Rectangle 14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7" name="Rectangle 1484"/>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8" name="Rectangle 1485"/>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Quelques repères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89" name="Rectangle 1486"/>
          <p:cNvSpPr>
            <a:spLocks noChangeArrowheads="1"/>
          </p:cNvSpPr>
          <p:nvPr/>
        </p:nvSpPr>
        <p:spPr bwMode="auto">
          <a:xfrm>
            <a:off x="18594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0" name="Rectangle 14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1" name="Rectangle 14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2" name="Rectangle 14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3" name="Rectangle 14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4" name="Rectangle 149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5" name="Rectangle 149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Déroulement des opérations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6" name="Rectangle 14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7" name="Rectangle 14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8" name="Rectangle 14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499" name="Rectangle 14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0" name="Rectangle 1497"/>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1" name="Rectangle 1498"/>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Exemple de calendrier pour l’année scolaire 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2" name="Rectangle 14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3" name="Rectangle 15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4" name="Rectangle 15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5" name="Rectangle 15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6" name="Rectangle 15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7" name="Rectangle 1504"/>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8" name="Rectangle 1505"/>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Tirage au sort dans le premier degré ou nouvelles élections 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09" name="Rectangle 15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0" name="Rectangle 15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1" name="Rectangle 150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2" name="Rectangle 150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Délai relatif aux contestations sur la validité des opérations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3" name="Rectangle 15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4" name="Rectangle 15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5" name="Rectangle 151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6" name="Rectangle 1513"/>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 : le cadre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7" name="Rectangle 1514"/>
          <p:cNvSpPr>
            <a:spLocks noChangeArrowheads="1"/>
          </p:cNvSpPr>
          <p:nvPr/>
        </p:nvSpPr>
        <p:spPr bwMode="auto">
          <a:xfrm>
            <a:off x="16461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8" name="Rectangle 15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19" name="Rectangle 15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0" name="Rectangle 15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1" name="Rectangle 15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2" name="Rectangle 1519"/>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3" name="Rectangle 1520"/>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Établissements concernés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4" name="Rectangle 15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5" name="Rectangle 15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6" name="Rectangle 15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7" name="Rectangle 15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8" name="Rectangle 15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29" name="Rectangle 1526"/>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0" name="Rectangle 1527"/>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Nombre de représentants à él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1" name="Rectangle 15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2" name="Rectangle 15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3" name="Rectangle 15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4" name="Rectangle 15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5" name="Rectangle 153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6" name="Rectangle 1533"/>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7" name="Rectangle 1534"/>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8" name="Rectangle 15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39" name="Rectangle 15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0" name="Rectangle 15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1" name="Rectangle 15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2" name="Rectangle 15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3" name="Rectangle 1540"/>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4" name="Rectangle 1541"/>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5" name="Rectangle 15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6" name="Rectangle 154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7" name="Rectangle 154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8" name="Rectangle 154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49" name="Rectangle 154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0" name="Rectangle 154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1" name="Rectangle 1548"/>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2" name="Rectangle 1549"/>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préparation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3" name="Rectangle 15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4" name="Rectangle 15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5" name="Rectangle 15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6" name="Rectangle 15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7" name="Rectangle 15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8" name="Rectangle 155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59" name="Rectangle 155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Fixation de la date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0" name="Rectangle 15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1" name="Rectangle 15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2" name="Rectangle 15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3" name="Rectangle 15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4" name="Rectangle 15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5" name="Rectangle 1562"/>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6" name="Rectangle 1563"/>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Consultation de la liste des parents d’élèves de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7" name="Rectangle 15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’école ou de l’établissement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8" name="Rectangle 15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69" name="Rectangle 15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0" name="Rectangle 1567"/>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1" name="Rectangle 1568"/>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Liste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2" name="Rectangle 1569"/>
          <p:cNvSpPr>
            <a:spLocks noChangeArrowheads="1"/>
          </p:cNvSpPr>
          <p:nvPr/>
        </p:nvSpPr>
        <p:spPr bwMode="auto">
          <a:xfrm>
            <a:off x="17375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3" name="Rectangle 157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4" name="Rectangle 15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5" name="Rectangle 15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6" name="Rectangle 15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7" name="Rectangle 1574"/>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8" name="Rectangle 1575"/>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Affichage de la liste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79" name="Rectangle 15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0" name="Rectangle 15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1" name="Rectangle 157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2" name="Rectangle 15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3" name="Rectangle 15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4" name="Rectangle 1581"/>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5" name="Rectangle 1582"/>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Révision de la liste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6" name="Rectangle 15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7" name="Rectangle 15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8" name="Rectangle 15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89" name="Rectangle 15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0" name="Rectangle 15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1" name="Rectangle 158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2" name="Rectangle 158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moyens matériels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3" name="Rectangle 15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4" name="Rectangle 15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5" name="Rectangle 15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6" name="Rectangle 15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7" name="Rectangle 15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8" name="Rectangle 1595"/>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599" name="Rectangle 1596"/>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 par corresp</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0" name="Rectangle 1597"/>
          <p:cNvSpPr>
            <a:spLocks noChangeArrowheads="1"/>
          </p:cNvSpPr>
          <p:nvPr/>
        </p:nvSpPr>
        <p:spPr bwMode="auto">
          <a:xfrm>
            <a:off x="19610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ondance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1" name="Rectangle 15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2" name="Rectangle 15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3" name="Rectangle 16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4" name="Rectangle 16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5" name="Rectangle 16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6" name="Rectangle 1603"/>
          <p:cNvSpPr>
            <a:spLocks noChangeArrowheads="1"/>
          </p:cNvSpPr>
          <p:nvPr/>
        </p:nvSpPr>
        <p:spPr bwMode="auto">
          <a:xfrm>
            <a:off x="83337400"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7" name="Rectangle 1604"/>
          <p:cNvSpPr>
            <a:spLocks noChangeArrowheads="1"/>
          </p:cNvSpPr>
          <p:nvPr/>
        </p:nvSpPr>
        <p:spPr bwMode="auto">
          <a:xfrm>
            <a:off x="1181309550"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 à l’urne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8" name="Rectangle 1605"/>
          <p:cNvSpPr>
            <a:spLocks noChangeArrowheads="1"/>
          </p:cNvSpPr>
          <p:nvPr/>
        </p:nvSpPr>
        <p:spPr bwMode="auto">
          <a:xfrm>
            <a:off x="1788369550"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09" name="Rectangle 1606"/>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0" name="Rectangle 1607"/>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1" name="Rectangle 1608"/>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2" name="Rectangle 1609"/>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3" name="Rectangle 1610"/>
          <p:cNvSpPr>
            <a:spLocks noChangeArrowheads="1"/>
          </p:cNvSpPr>
          <p:nvPr/>
        </p:nvSpPr>
        <p:spPr bwMode="auto">
          <a:xfrm>
            <a:off x="2147483647" y="637235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4" name="Rectangle 1611"/>
          <p:cNvSpPr>
            <a:spLocks noChangeArrowheads="1"/>
          </p:cNvSpPr>
          <p:nvPr/>
        </p:nvSpPr>
        <p:spPr bwMode="auto">
          <a:xfrm>
            <a:off x="5994400"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5" name="Rectangle 1612"/>
          <p:cNvSpPr>
            <a:spLocks noChangeArrowheads="1"/>
          </p:cNvSpPr>
          <p:nvPr/>
        </p:nvSpPr>
        <p:spPr bwMode="auto">
          <a:xfrm>
            <a:off x="10518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6" name="Rectangle 1613"/>
          <p:cNvSpPr>
            <a:spLocks noChangeArrowheads="1"/>
          </p:cNvSpPr>
          <p:nvPr/>
        </p:nvSpPr>
        <p:spPr bwMode="auto">
          <a:xfrm>
            <a:off x="1148289550"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électeurs et 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7" name="Rectangle 1614"/>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8" name="Rectangle 1615"/>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19" name="Rectangle 1616"/>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0" name="Rectangle 1617"/>
          <p:cNvSpPr>
            <a:spLocks noChangeArrowheads="1"/>
          </p:cNvSpPr>
          <p:nvPr/>
        </p:nvSpPr>
        <p:spPr bwMode="auto">
          <a:xfrm>
            <a:off x="2147483647" y="65611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1" name="Rectangle 1618"/>
          <p:cNvSpPr>
            <a:spLocks noChangeArrowheads="1"/>
          </p:cNvSpPr>
          <p:nvPr/>
        </p:nvSpPr>
        <p:spPr bwMode="auto">
          <a:xfrm>
            <a:off x="71653400"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2" name="Rectangle 1619"/>
          <p:cNvSpPr>
            <a:spLocks noChangeArrowheads="1"/>
          </p:cNvSpPr>
          <p:nvPr/>
        </p:nvSpPr>
        <p:spPr bwMode="auto">
          <a:xfrm>
            <a:off x="94894400"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Électeurs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3" name="Rectangle 1620"/>
          <p:cNvSpPr>
            <a:spLocks noChangeArrowheads="1"/>
          </p:cNvSpPr>
          <p:nvPr/>
        </p:nvSpPr>
        <p:spPr bwMode="auto">
          <a:xfrm>
            <a:off x="1432769550"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4" name="Rectangle 1621"/>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5" name="Rectangle 1622"/>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6" name="Rectangle 1623"/>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7" name="Rectangle 1624"/>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8" name="Rectangle 1625"/>
          <p:cNvSpPr>
            <a:spLocks noChangeArrowheads="1"/>
          </p:cNvSpPr>
          <p:nvPr/>
        </p:nvSpPr>
        <p:spPr bwMode="auto">
          <a:xfrm>
            <a:off x="2147483647" y="672242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29" name="Rectangle 1626"/>
          <p:cNvSpPr>
            <a:spLocks noChangeArrowheads="1"/>
          </p:cNvSpPr>
          <p:nvPr/>
        </p:nvSpPr>
        <p:spPr bwMode="auto">
          <a:xfrm>
            <a:off x="83337400"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0" name="Rectangle 1627"/>
          <p:cNvSpPr>
            <a:spLocks noChangeArrowheads="1"/>
          </p:cNvSpPr>
          <p:nvPr/>
        </p:nvSpPr>
        <p:spPr bwMode="auto">
          <a:xfrm>
            <a:off x="1181309550"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Principe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1" name="Rectangle 1628"/>
          <p:cNvSpPr>
            <a:spLocks noChangeArrowheads="1"/>
          </p:cNvSpPr>
          <p:nvPr/>
        </p:nvSpPr>
        <p:spPr bwMode="auto">
          <a:xfrm>
            <a:off x="1564849550"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2" name="Rectangle 1629"/>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3" name="Rectangle 1630"/>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4" name="Rectangle 1631"/>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5" name="Rectangle 1632"/>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6" name="Rectangle 1633"/>
          <p:cNvSpPr>
            <a:spLocks noChangeArrowheads="1"/>
          </p:cNvSpPr>
          <p:nvPr/>
        </p:nvSpPr>
        <p:spPr bwMode="auto">
          <a:xfrm>
            <a:off x="2147483647" y="6862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7" name="Rectangle 1634"/>
          <p:cNvSpPr>
            <a:spLocks noChangeArrowheads="1"/>
          </p:cNvSpPr>
          <p:nvPr/>
        </p:nvSpPr>
        <p:spPr bwMode="auto">
          <a:xfrm>
            <a:off x="83337400"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8" name="Rectangle 1635"/>
          <p:cNvSpPr>
            <a:spLocks noChangeArrowheads="1"/>
          </p:cNvSpPr>
          <p:nvPr/>
        </p:nvSpPr>
        <p:spPr bwMode="auto">
          <a:xfrm>
            <a:off x="1181309550"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Cas particulier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39" name="Rectangle 1636"/>
          <p:cNvSpPr>
            <a:spLocks noChangeArrowheads="1"/>
          </p:cNvSpPr>
          <p:nvPr/>
        </p:nvSpPr>
        <p:spPr bwMode="auto">
          <a:xfrm>
            <a:off x="1872189550"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0" name="Rectangle 1637"/>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1" name="Rectangle 1638"/>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2" name="Rectangle 1639"/>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3" name="Rectangle 1640"/>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4" name="Rectangle 1641"/>
          <p:cNvSpPr>
            <a:spLocks noChangeArrowheads="1"/>
          </p:cNvSpPr>
          <p:nvPr/>
        </p:nvSpPr>
        <p:spPr bwMode="auto">
          <a:xfrm>
            <a:off x="2147483647" y="69898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5" name="Rectangle 1642"/>
          <p:cNvSpPr>
            <a:spLocks noChangeArrowheads="1"/>
          </p:cNvSpPr>
          <p:nvPr/>
        </p:nvSpPr>
        <p:spPr bwMode="auto">
          <a:xfrm>
            <a:off x="71653400"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6" name="Rectangle 1643"/>
          <p:cNvSpPr>
            <a:spLocks noChangeArrowheads="1"/>
          </p:cNvSpPr>
          <p:nvPr/>
        </p:nvSpPr>
        <p:spPr bwMode="auto">
          <a:xfrm>
            <a:off x="94894400"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7" name="Rectangle 1644"/>
          <p:cNvSpPr>
            <a:spLocks noChangeArrowheads="1"/>
          </p:cNvSpPr>
          <p:nvPr/>
        </p:nvSpPr>
        <p:spPr bwMode="auto">
          <a:xfrm>
            <a:off x="1493729550"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8" name="Rectangle 1645"/>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49" name="Rectangle 1646"/>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0" name="Rectangle 1647"/>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1" name="Rectangle 1648"/>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2" name="Rectangle 1649"/>
          <p:cNvSpPr>
            <a:spLocks noChangeArrowheads="1"/>
          </p:cNvSpPr>
          <p:nvPr/>
        </p:nvSpPr>
        <p:spPr bwMode="auto">
          <a:xfrm>
            <a:off x="2147483647" y="7116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3" name="Rectangle 1650"/>
          <p:cNvSpPr>
            <a:spLocks noChangeArrowheads="1"/>
          </p:cNvSpPr>
          <p:nvPr/>
        </p:nvSpPr>
        <p:spPr bwMode="auto">
          <a:xfrm>
            <a:off x="83337400"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4" name="Rectangle 1651"/>
          <p:cNvSpPr>
            <a:spLocks noChangeArrowheads="1"/>
          </p:cNvSpPr>
          <p:nvPr/>
        </p:nvSpPr>
        <p:spPr bwMode="auto">
          <a:xfrm>
            <a:off x="1181309550"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Éligibilité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5" name="Rectangle 1652"/>
          <p:cNvSpPr>
            <a:spLocks noChangeArrowheads="1"/>
          </p:cNvSpPr>
          <p:nvPr/>
        </p:nvSpPr>
        <p:spPr bwMode="auto">
          <a:xfrm>
            <a:off x="1620729550"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6" name="Rectangle 1653"/>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7" name="Rectangle 1654"/>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8" name="Rectangle 1655"/>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59" name="Rectangle 1656"/>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0" name="Rectangle 1657"/>
          <p:cNvSpPr>
            <a:spLocks noChangeArrowheads="1"/>
          </p:cNvSpPr>
          <p:nvPr/>
        </p:nvSpPr>
        <p:spPr bwMode="auto">
          <a:xfrm>
            <a:off x="2147483647" y="7256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1" name="Rectangle 1658"/>
          <p:cNvSpPr>
            <a:spLocks noChangeArrowheads="1"/>
          </p:cNvSpPr>
          <p:nvPr/>
        </p:nvSpPr>
        <p:spPr bwMode="auto">
          <a:xfrm>
            <a:off x="83337400"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2" name="Rectangle 1659"/>
          <p:cNvSpPr>
            <a:spLocks noChangeArrowheads="1"/>
          </p:cNvSpPr>
          <p:nvPr/>
        </p:nvSpPr>
        <p:spPr bwMode="auto">
          <a:xfrm>
            <a:off x="1181309550"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Dépôt et affichage des 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3" name="Rectangle 1660"/>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4" name="Rectangle 1661"/>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5" name="Rectangle 1662"/>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6" name="Rectangle 1663"/>
          <p:cNvSpPr>
            <a:spLocks noChangeArrowheads="1"/>
          </p:cNvSpPr>
          <p:nvPr/>
        </p:nvSpPr>
        <p:spPr bwMode="auto">
          <a:xfrm>
            <a:off x="2147483647" y="7383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7" name="Rectangle 1664"/>
          <p:cNvSpPr>
            <a:spLocks noChangeArrowheads="1"/>
          </p:cNvSpPr>
          <p:nvPr/>
        </p:nvSpPr>
        <p:spPr bwMode="auto">
          <a:xfrm>
            <a:off x="83337400"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8" name="Rectangle 1665"/>
          <p:cNvSpPr>
            <a:spLocks noChangeArrowheads="1"/>
          </p:cNvSpPr>
          <p:nvPr/>
        </p:nvSpPr>
        <p:spPr bwMode="auto">
          <a:xfrm>
            <a:off x="1181309550"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Listes de 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69" name="Rectangle 1666"/>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0" name="Rectangle 1667"/>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1" name="Rectangle 1668"/>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2" name="Rectangle 1669"/>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3" name="Rectangle 1670"/>
          <p:cNvSpPr>
            <a:spLocks noChangeArrowheads="1"/>
          </p:cNvSpPr>
          <p:nvPr/>
        </p:nvSpPr>
        <p:spPr bwMode="auto">
          <a:xfrm>
            <a:off x="2147483647" y="7510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4" name="Rectangle 1671"/>
          <p:cNvSpPr>
            <a:spLocks noChangeArrowheads="1"/>
          </p:cNvSpPr>
          <p:nvPr/>
        </p:nvSpPr>
        <p:spPr bwMode="auto">
          <a:xfrm>
            <a:off x="83337400"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5" name="Rectangle 1672"/>
          <p:cNvSpPr>
            <a:spLocks noChangeArrowheads="1"/>
          </p:cNvSpPr>
          <p:nvPr/>
        </p:nvSpPr>
        <p:spPr bwMode="auto">
          <a:xfrm>
            <a:off x="1181309550"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Vérification des listes de 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6" name="Rectangle 1673"/>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7" name="Rectangle 1674"/>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8" name="Rectangle 1675"/>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79" name="Rectangle 16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0" name="Rectangle 1677"/>
          <p:cNvSpPr>
            <a:spLocks noChangeArrowheads="1"/>
          </p:cNvSpPr>
          <p:nvPr/>
        </p:nvSpPr>
        <p:spPr bwMode="auto">
          <a:xfrm>
            <a:off x="2147483647" y="763758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1" name="Rectangle 1678"/>
          <p:cNvSpPr>
            <a:spLocks noChangeArrowheads="1"/>
          </p:cNvSpPr>
          <p:nvPr/>
        </p:nvSpPr>
        <p:spPr bwMode="auto">
          <a:xfrm>
            <a:off x="83337400"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2" name="Rectangle 1679"/>
          <p:cNvSpPr>
            <a:spLocks noChangeArrowheads="1"/>
          </p:cNvSpPr>
          <p:nvPr/>
        </p:nvSpPr>
        <p:spPr bwMode="auto">
          <a:xfrm>
            <a:off x="1181309550"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Campagne 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3" name="Rectangle 1680"/>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4" name="Rectangle 1681"/>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5" name="Rectangle 1682"/>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6" name="Rectangle 1683"/>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7" name="Rectangle 1684"/>
          <p:cNvSpPr>
            <a:spLocks noChangeArrowheads="1"/>
          </p:cNvSpPr>
          <p:nvPr/>
        </p:nvSpPr>
        <p:spPr bwMode="auto">
          <a:xfrm>
            <a:off x="2147483647" y="776452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8" name="Rectangle 1685"/>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89" name="Rectangle 1686"/>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0" name="Rectangle 1687"/>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1" name="Rectangle 16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2" name="Rectangle 1689"/>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3" name="Rectangle 1690"/>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4" name="Rectangle 16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5" name="Rectangle 1692"/>
          <p:cNvSpPr>
            <a:spLocks noChangeArrowheads="1"/>
          </p:cNvSpPr>
          <p:nvPr/>
        </p:nvSpPr>
        <p:spPr bwMode="auto">
          <a:xfrm>
            <a:off x="5994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6" name="Rectangle 1693"/>
          <p:cNvSpPr>
            <a:spLocks noChangeArrowheads="1"/>
          </p:cNvSpPr>
          <p:nvPr/>
        </p:nvSpPr>
        <p:spPr bwMode="auto">
          <a:xfrm>
            <a:off x="105181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7" name="Rectangle 1694"/>
          <p:cNvSpPr>
            <a:spLocks noChangeArrowheads="1"/>
          </p:cNvSpPr>
          <p:nvPr/>
        </p:nvSpPr>
        <p:spPr bwMode="auto">
          <a:xfrm>
            <a:off x="114828955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déroulement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8" name="Rectangle 1695"/>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699" name="Rectangle 1696"/>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0" name="Rectangle 1697"/>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1" name="Rectangle 1698"/>
          <p:cNvSpPr>
            <a:spLocks noChangeArrowheads="1"/>
          </p:cNvSpPr>
          <p:nvPr/>
        </p:nvSpPr>
        <p:spPr bwMode="auto">
          <a:xfrm>
            <a:off x="2147483647"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2" name="Rectangle 1699"/>
          <p:cNvSpPr>
            <a:spLocks noChangeArrowheads="1"/>
          </p:cNvSpPr>
          <p:nvPr/>
        </p:nvSpPr>
        <p:spPr bwMode="auto">
          <a:xfrm>
            <a:off x="71653400"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3" name="Rectangle 1700"/>
          <p:cNvSpPr>
            <a:spLocks noChangeArrowheads="1"/>
          </p:cNvSpPr>
          <p:nvPr/>
        </p:nvSpPr>
        <p:spPr bwMode="auto">
          <a:xfrm>
            <a:off x="94894400"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Mode de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4" name="Rectangle 1701"/>
          <p:cNvSpPr>
            <a:spLocks noChangeArrowheads="1"/>
          </p:cNvSpPr>
          <p:nvPr/>
        </p:nvSpPr>
        <p:spPr bwMode="auto">
          <a:xfrm>
            <a:off x="1798529550"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5" name="Rectangle 1702"/>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6" name="Rectangle 1703"/>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7" name="Rectangle 1704"/>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8" name="Rectangle 1705"/>
          <p:cNvSpPr>
            <a:spLocks noChangeArrowheads="1"/>
          </p:cNvSpPr>
          <p:nvPr/>
        </p:nvSpPr>
        <p:spPr bwMode="auto">
          <a:xfrm>
            <a:off x="2147483647" y="76282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09" name="Rectangle 1706"/>
          <p:cNvSpPr>
            <a:spLocks noChangeArrowheads="1"/>
          </p:cNvSpPr>
          <p:nvPr/>
        </p:nvSpPr>
        <p:spPr bwMode="auto">
          <a:xfrm>
            <a:off x="7165340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0" name="Rectangle 1707"/>
          <p:cNvSpPr>
            <a:spLocks noChangeArrowheads="1"/>
          </p:cNvSpPr>
          <p:nvPr/>
        </p:nvSpPr>
        <p:spPr bwMode="auto">
          <a:xfrm>
            <a:off x="9489440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Système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1" name="Rectangle 1708"/>
          <p:cNvSpPr>
            <a:spLocks noChangeArrowheads="1"/>
          </p:cNvSpPr>
          <p:nvPr/>
        </p:nvSpPr>
        <p:spPr bwMode="auto">
          <a:xfrm>
            <a:off x="142641955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2" name="Rectangle 1709"/>
          <p:cNvSpPr>
            <a:spLocks noChangeArrowheads="1"/>
          </p:cNvSpPr>
          <p:nvPr/>
        </p:nvSpPr>
        <p:spPr bwMode="auto">
          <a:xfrm>
            <a:off x="1889969550"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3" name="Rectangle 1710"/>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4" name="Rectangle 1711"/>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5" name="Rectangle 1712"/>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6" name="Rectangle 1713"/>
          <p:cNvSpPr>
            <a:spLocks noChangeArrowheads="1"/>
          </p:cNvSpPr>
          <p:nvPr/>
        </p:nvSpPr>
        <p:spPr bwMode="auto">
          <a:xfrm>
            <a:off x="2147483647" y="902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7" name="Rectangle 1714"/>
          <p:cNvSpPr>
            <a:spLocks noChangeArrowheads="1"/>
          </p:cNvSpPr>
          <p:nvPr/>
        </p:nvSpPr>
        <p:spPr bwMode="auto">
          <a:xfrm>
            <a:off x="71653400"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8" name="Rectangle 1715"/>
          <p:cNvSpPr>
            <a:spLocks noChangeArrowheads="1"/>
          </p:cNvSpPr>
          <p:nvPr/>
        </p:nvSpPr>
        <p:spPr bwMode="auto">
          <a:xfrm>
            <a:off x="94894400"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heure et lieu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19" name="Rectangle 1716"/>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0" name="Rectangle 1717"/>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1" name="Rectangle 1718"/>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2" name="Rectangle 1719"/>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3" name="Rectangle 1720"/>
          <p:cNvSpPr>
            <a:spLocks noChangeArrowheads="1"/>
          </p:cNvSpPr>
          <p:nvPr/>
        </p:nvSpPr>
        <p:spPr bwMode="auto">
          <a:xfrm>
            <a:off x="2147483647" y="1042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4" name="Rectangle 1721"/>
          <p:cNvSpPr>
            <a:spLocks noChangeArrowheads="1"/>
          </p:cNvSpPr>
          <p:nvPr/>
        </p:nvSpPr>
        <p:spPr bwMode="auto">
          <a:xfrm>
            <a:off x="83337400"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5" name="Rectangle 1722"/>
          <p:cNvSpPr>
            <a:spLocks noChangeArrowheads="1"/>
          </p:cNvSpPr>
          <p:nvPr/>
        </p:nvSpPr>
        <p:spPr bwMode="auto">
          <a:xfrm>
            <a:off x="1181309550"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6" name="Rectangle 1723"/>
          <p:cNvSpPr>
            <a:spLocks noChangeArrowheads="1"/>
          </p:cNvSpPr>
          <p:nvPr/>
        </p:nvSpPr>
        <p:spPr bwMode="auto">
          <a:xfrm>
            <a:off x="1788369550"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7" name="Rectangle 1724"/>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8" name="Rectangle 1725"/>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29" name="Rectangle 1726"/>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0" name="Rectangle 1727"/>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1" name="Rectangle 1728"/>
          <p:cNvSpPr>
            <a:spLocks noChangeArrowheads="1"/>
          </p:cNvSpPr>
          <p:nvPr/>
        </p:nvSpPr>
        <p:spPr bwMode="auto">
          <a:xfrm>
            <a:off x="2147483647" y="1182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2" name="Rectangle 1729"/>
          <p:cNvSpPr>
            <a:spLocks noChangeArrowheads="1"/>
          </p:cNvSpPr>
          <p:nvPr/>
        </p:nvSpPr>
        <p:spPr bwMode="auto">
          <a:xfrm>
            <a:off x="83337400"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3" name="Rectangle 1730"/>
          <p:cNvSpPr>
            <a:spLocks noChangeArrowheads="1"/>
          </p:cNvSpPr>
          <p:nvPr/>
        </p:nvSpPr>
        <p:spPr bwMode="auto">
          <a:xfrm>
            <a:off x="1181309550"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Heure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4" name="Rectangle 1731"/>
          <p:cNvSpPr>
            <a:spLocks noChangeArrowheads="1"/>
          </p:cNvSpPr>
          <p:nvPr/>
        </p:nvSpPr>
        <p:spPr bwMode="auto">
          <a:xfrm>
            <a:off x="1844249550"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5" name="Rectangle 1732"/>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6" name="Rectangle 1733"/>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7" name="Rectangle 1734"/>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8" name="Rectangle 1735"/>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39" name="Rectangle 1736"/>
          <p:cNvSpPr>
            <a:spLocks noChangeArrowheads="1"/>
          </p:cNvSpPr>
          <p:nvPr/>
        </p:nvSpPr>
        <p:spPr bwMode="auto">
          <a:xfrm>
            <a:off x="2147483647" y="1309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0" name="Rectangle 1737"/>
          <p:cNvSpPr>
            <a:spLocks noChangeArrowheads="1"/>
          </p:cNvSpPr>
          <p:nvPr/>
        </p:nvSpPr>
        <p:spPr bwMode="auto">
          <a:xfrm>
            <a:off x="83337400"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1" name="Rectangle 1738"/>
          <p:cNvSpPr>
            <a:spLocks noChangeArrowheads="1"/>
          </p:cNvSpPr>
          <p:nvPr/>
        </p:nvSpPr>
        <p:spPr bwMode="auto">
          <a:xfrm>
            <a:off x="1181309550"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Lieu du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2" name="Rectangle 1739"/>
          <p:cNvSpPr>
            <a:spLocks noChangeArrowheads="1"/>
          </p:cNvSpPr>
          <p:nvPr/>
        </p:nvSpPr>
        <p:spPr bwMode="auto">
          <a:xfrm>
            <a:off x="1760429550"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3" name="Rectangle 1740"/>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4" name="Rectangle 1741"/>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5" name="Rectangle 1742"/>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6" name="Rectangle 1743"/>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7" name="Rectangle 1744"/>
          <p:cNvSpPr>
            <a:spLocks noChangeArrowheads="1"/>
          </p:cNvSpPr>
          <p:nvPr/>
        </p:nvSpPr>
        <p:spPr bwMode="auto">
          <a:xfrm>
            <a:off x="2147483647" y="14365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8" name="Rectangle 1745"/>
          <p:cNvSpPr>
            <a:spLocks noChangeArrowheads="1"/>
          </p:cNvSpPr>
          <p:nvPr/>
        </p:nvSpPr>
        <p:spPr bwMode="auto">
          <a:xfrm>
            <a:off x="71653400"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49" name="Rectangle 1746"/>
          <p:cNvSpPr>
            <a:spLocks noChangeArrowheads="1"/>
          </p:cNvSpPr>
          <p:nvPr/>
        </p:nvSpPr>
        <p:spPr bwMode="auto">
          <a:xfrm>
            <a:off x="94894400"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Bureau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0" name="Rectangle 1747"/>
          <p:cNvSpPr>
            <a:spLocks noChangeArrowheads="1"/>
          </p:cNvSpPr>
          <p:nvPr/>
        </p:nvSpPr>
        <p:spPr bwMode="auto">
          <a:xfrm>
            <a:off x="1737569550"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1" name="Rectangle 1748"/>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2" name="Rectangle 1749"/>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3" name="Rectangle 1750"/>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4" name="Rectangle 1751"/>
          <p:cNvSpPr>
            <a:spLocks noChangeArrowheads="1"/>
          </p:cNvSpPr>
          <p:nvPr/>
        </p:nvSpPr>
        <p:spPr bwMode="auto">
          <a:xfrm>
            <a:off x="2147483647" y="15631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5" name="Rectangle 1752"/>
          <p:cNvSpPr>
            <a:spLocks noChangeArrowheads="1"/>
          </p:cNvSpPr>
          <p:nvPr/>
        </p:nvSpPr>
        <p:spPr bwMode="auto">
          <a:xfrm>
            <a:off x="71653400"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6" name="Rectangle 1753"/>
          <p:cNvSpPr>
            <a:spLocks noChangeArrowheads="1"/>
          </p:cNvSpPr>
          <p:nvPr/>
        </p:nvSpPr>
        <p:spPr bwMode="auto">
          <a:xfrm>
            <a:off x="94894400"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Modalités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7" name="Rectangle 1754"/>
          <p:cNvSpPr>
            <a:spLocks noChangeArrowheads="1"/>
          </p:cNvSpPr>
          <p:nvPr/>
        </p:nvSpPr>
        <p:spPr bwMode="auto">
          <a:xfrm>
            <a:off x="1889969550"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8" name="Rectangle 1755"/>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59" name="Rectangle 1756"/>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0" name="Rectangle 1757"/>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1" name="Rectangle 1758"/>
          <p:cNvSpPr>
            <a:spLocks noChangeArrowheads="1"/>
          </p:cNvSpPr>
          <p:nvPr/>
        </p:nvSpPr>
        <p:spPr bwMode="auto">
          <a:xfrm>
            <a:off x="2147483647" y="17028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2" name="Rectangle 1759"/>
          <p:cNvSpPr>
            <a:spLocks noChangeArrowheads="1"/>
          </p:cNvSpPr>
          <p:nvPr/>
        </p:nvSpPr>
        <p:spPr bwMode="auto">
          <a:xfrm>
            <a:off x="83337400"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3" name="Rectangle 1760"/>
          <p:cNvSpPr>
            <a:spLocks noChangeArrowheads="1"/>
          </p:cNvSpPr>
          <p:nvPr/>
        </p:nvSpPr>
        <p:spPr bwMode="auto">
          <a:xfrm>
            <a:off x="1181309550"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Sur site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4" name="Rectangle 1761"/>
          <p:cNvSpPr>
            <a:spLocks noChangeArrowheads="1"/>
          </p:cNvSpPr>
          <p:nvPr/>
        </p:nvSpPr>
        <p:spPr bwMode="auto">
          <a:xfrm>
            <a:off x="1536909550"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5" name="Rectangle 1762"/>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6" name="Rectangle 1763"/>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7" name="Rectangle 1764"/>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8" name="Rectangle 1765"/>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69" name="Rectangle 1766"/>
          <p:cNvSpPr>
            <a:spLocks noChangeArrowheads="1"/>
          </p:cNvSpPr>
          <p:nvPr/>
        </p:nvSpPr>
        <p:spPr bwMode="auto">
          <a:xfrm>
            <a:off x="2147483647" y="1842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0" name="Rectangle 1767"/>
          <p:cNvSpPr>
            <a:spLocks noChangeArrowheads="1"/>
          </p:cNvSpPr>
          <p:nvPr/>
        </p:nvSpPr>
        <p:spPr bwMode="auto">
          <a:xfrm>
            <a:off x="83337400"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1" name="Rectangle 1768"/>
          <p:cNvSpPr>
            <a:spLocks noChangeArrowheads="1"/>
          </p:cNvSpPr>
          <p:nvPr/>
        </p:nvSpPr>
        <p:spPr bwMode="auto">
          <a:xfrm>
            <a:off x="1181309550"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 correspondance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2" name="Rectangle 1769"/>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3" name="Rectangle 1770"/>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4" name="Rectangle 1771"/>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5" name="Rectangle 1772"/>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6" name="Rectangle 1773"/>
          <p:cNvSpPr>
            <a:spLocks noChangeArrowheads="1"/>
          </p:cNvSpPr>
          <p:nvPr/>
        </p:nvSpPr>
        <p:spPr bwMode="auto">
          <a:xfrm>
            <a:off x="2147483647" y="196997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7" name="Rectangle 1774"/>
          <p:cNvSpPr>
            <a:spLocks noChangeArrowheads="1"/>
          </p:cNvSpPr>
          <p:nvPr/>
        </p:nvSpPr>
        <p:spPr bwMode="auto">
          <a:xfrm>
            <a:off x="71653400"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8" name="Rectangle 1775"/>
          <p:cNvSpPr>
            <a:spLocks noChangeArrowheads="1"/>
          </p:cNvSpPr>
          <p:nvPr/>
        </p:nvSpPr>
        <p:spPr bwMode="auto">
          <a:xfrm>
            <a:off x="94894400"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Clôture du scrutin et dépouillement des votes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79" name="Rectangle 1776"/>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0" name="Rectangle 1777"/>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1" name="Rectangle 1778"/>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2" name="Rectangle 1779"/>
          <p:cNvSpPr>
            <a:spLocks noChangeArrowheads="1"/>
          </p:cNvSpPr>
          <p:nvPr/>
        </p:nvSpPr>
        <p:spPr bwMode="auto">
          <a:xfrm>
            <a:off x="2147483647" y="20965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3" name="Rectangle 1780"/>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4" name="Rectangle 1781"/>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Clôture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5" name="Rectangle 1782"/>
          <p:cNvSpPr>
            <a:spLocks noChangeArrowheads="1"/>
          </p:cNvSpPr>
          <p:nvPr/>
        </p:nvSpPr>
        <p:spPr bwMode="auto">
          <a:xfrm>
            <a:off x="20398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6" name="Rectangle 17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7" name="Rectangle 17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8" name="Rectangle 17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89" name="Rectangle 17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0" name="Rectangle 1787"/>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1" name="Rectangle 1788"/>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Pointage du vote par correspondance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2" name="Rectangle 17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3" name="Rectangle 17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4" name="Rectangle 17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5" name="Rectangle 17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6" name="Rectangle 1793"/>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7" name="Rectangle 1794"/>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Dépouillement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8" name="Rectangle 1795"/>
          <p:cNvSpPr>
            <a:spLocks noChangeArrowheads="1"/>
          </p:cNvSpPr>
          <p:nvPr/>
        </p:nvSpPr>
        <p:spPr bwMode="auto">
          <a:xfrm>
            <a:off x="18721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799" name="Rectangle 17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0" name="Rectangle 17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1" name="Rectangle 17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2" name="Rectangle 17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3" name="Rectangle 18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4" name="Rectangle 180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5" name="Rectangle 1802"/>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saisie des suffrages dans 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6" name="Rectangle 18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7" name="Rectangle 18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8" name="Rectangle 18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09" name="Rectangle 18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0" name="Rectangle 1807"/>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1" name="Rectangle 1808"/>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Tableaux de bord du directeur d’école et du chef 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2" name="Rectangle 180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3" name="Rectangle 18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4" name="Rectangle 18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5" name="Rectangle 1812"/>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6" name="Rectangle 1813"/>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du directeur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7" name="Rectangle 181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8" name="Rectangle 18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19" name="Rectangle 18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0" name="Rectangle 18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1" name="Rectangle 1818"/>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2" name="Rectangle 1819"/>
          <p:cNvSpPr>
            <a:spLocks noChangeArrowheads="1"/>
          </p:cNvSpPr>
          <p:nvPr/>
        </p:nvSpPr>
        <p:spPr bwMode="auto">
          <a:xfrm>
            <a:off x="9210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3" name="Rectangle 1820"/>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du chef 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4" name="Rectangle 18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5" name="Rectangle 18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6" name="Rectangle 18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7" name="Rectangle 18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8" name="Rectangle 182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29" name="Rectangle 182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de suivi des opérations de saisie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0" name="Rectangle 182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1" name="Rectangle 18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inspecteur de l’éducation 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2" name="Rectangle 18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3" name="Rectangle 18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4" name="Rectangle 18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5" name="Rectangle 1832"/>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6" name="Rectangle 1833"/>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Tableau de bord de suivi des opérations de saisie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7" name="Rectangle 183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DSDEN, rectorat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8" name="Rectangle 18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39" name="Rectangle 18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0" name="Rectangle 18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1" name="Rectangle 18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2" name="Rectangle 183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3" name="Rectangle 1840"/>
          <p:cNvSpPr>
            <a:spLocks noChangeArrowheads="1"/>
          </p:cNvSpPr>
          <p:nvPr/>
        </p:nvSpPr>
        <p:spPr bwMode="auto">
          <a:xfrm>
            <a:off x="1148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répartition des sièges par l’outil 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4" name="Rectangle 184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5" name="Rectangle 18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6" name="Rectangle 184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7" name="Rectangle 184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8" name="Rectangle 184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49" name="Rectangle 184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Règles de calcul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0" name="Rectangle 1847"/>
          <p:cNvSpPr>
            <a:spLocks noChangeArrowheads="1"/>
          </p:cNvSpPr>
          <p:nvPr/>
        </p:nvSpPr>
        <p:spPr bwMode="auto">
          <a:xfrm>
            <a:off x="17985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1" name="Rectangle 184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2" name="Rectangle 18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3" name="Rectangle 18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4" name="Rectangle 18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5" name="Rectangle 1852"/>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6" name="Rectangle 1853"/>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Attribution des sièges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7" name="Rectangle 1854"/>
          <p:cNvSpPr>
            <a:spLocks noChangeArrowheads="1"/>
          </p:cNvSpPr>
          <p:nvPr/>
        </p:nvSpPr>
        <p:spPr bwMode="auto">
          <a:xfrm>
            <a:off x="21033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8" name="Rectangle 18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59" name="Rectangle 18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0" name="Rectangle 18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1" name="Rectangle 18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2" name="Rectangle 1859"/>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3" name="Rectangle 1860"/>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4" name="Rectangle 18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5" name="Rectangle 18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6" name="Rectangle 186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7" name="Rectangle 18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8" name="Rectangle 18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69" name="Rectangle 1866"/>
          <p:cNvSpPr>
            <a:spLocks noChangeArrowheads="1"/>
          </p:cNvSpPr>
          <p:nvPr/>
        </p:nvSpPr>
        <p:spPr bwMode="auto">
          <a:xfrm>
            <a:off x="83337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0" name="Rectangle 1867"/>
          <p:cNvSpPr>
            <a:spLocks noChangeArrowheads="1"/>
          </p:cNvSpPr>
          <p:nvPr/>
        </p:nvSpPr>
        <p:spPr bwMode="auto">
          <a:xfrm>
            <a:off x="11813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1" name="Rectangle 186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2" name="Rectangle 18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3" name="Rectangle 187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4" name="Rectangle 18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5" name="Rectangle 18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6" name="Rectangle 1873"/>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7" name="Rectangle 1874"/>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Exemple chiffré de décompte des voix et de dévolution des sièges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8" name="Rectangle 18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79" name="Rectangle 18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0" name="Rectangle 18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1" name="Rectangle 187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2" name="Rectangle 187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Désignation des candidats élus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3" name="Rectangle 18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4" name="Rectangle 18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5" name="Rectangle 18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6" name="Rectangle 18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7" name="Rectangle 18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8" name="Rectangle 188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89" name="Rectangle 188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Cas particulier des sièges non attribués, faute de candidats, aux listes qui auraient dû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0" name="Rectangle 1887"/>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normalement en bénéficier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1" name="Rectangle 1888"/>
          <p:cNvSpPr>
            <a:spLocks noChangeArrowheads="1"/>
          </p:cNvSpPr>
          <p:nvPr/>
        </p:nvSpPr>
        <p:spPr bwMode="auto">
          <a:xfrm>
            <a:off x="21033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2" name="Rectangle 18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3" name="Rectangle 18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4" name="Rectangle 18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5" name="Rectangle 18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6" name="Rectangle 189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10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7" name="Rectangle 1894"/>
          <p:cNvSpPr>
            <a:spLocks noChangeArrowheads="1"/>
          </p:cNvSpPr>
          <p:nvPr/>
        </p:nvSpPr>
        <p:spPr bwMode="auto">
          <a:xfrm>
            <a:off x="1215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8" name="Rectangle 1895"/>
          <p:cNvSpPr>
            <a:spLocks noChangeArrowheads="1"/>
          </p:cNvSpPr>
          <p:nvPr/>
        </p:nvSpPr>
        <p:spPr bwMode="auto">
          <a:xfrm>
            <a:off x="16334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899" name="Rectangle 1896"/>
          <p:cNvSpPr>
            <a:spLocks noChangeArrowheads="1"/>
          </p:cNvSpPr>
          <p:nvPr/>
        </p:nvSpPr>
        <p:spPr bwMode="auto">
          <a:xfrm>
            <a:off x="16791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verbaux, proclamation des résultats des élections et contestations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0" name="Rectangle 18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1" name="Rectangle 18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2" name="Rectangle 1899"/>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3" name="Rectangle 1900"/>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4" name="Rectangle 1901"/>
          <p:cNvSpPr>
            <a:spLocks noChangeArrowheads="1"/>
          </p:cNvSpPr>
          <p:nvPr/>
        </p:nvSpPr>
        <p:spPr bwMode="auto">
          <a:xfrm>
            <a:off x="13108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5" name="Rectangle 1902"/>
          <p:cNvSpPr>
            <a:spLocks noChangeArrowheads="1"/>
          </p:cNvSpPr>
          <p:nvPr/>
        </p:nvSpPr>
        <p:spPr bwMode="auto">
          <a:xfrm>
            <a:off x="1342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verbal de carence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6" name="Rectangle 19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7" name="Rectangle 19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8" name="Rectangle 19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09" name="Rectangle 19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0" name="Rectangle 19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1" name="Rectangle 190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2" name="Rectangle 190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Rédaction du 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3" name="Rectangle 1910"/>
          <p:cNvSpPr>
            <a:spLocks noChangeArrowheads="1"/>
          </p:cNvSpPr>
          <p:nvPr/>
        </p:nvSpPr>
        <p:spPr bwMode="auto">
          <a:xfrm>
            <a:off x="20118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4" name="Rectangle 1911"/>
          <p:cNvSpPr>
            <a:spLocks noChangeArrowheads="1"/>
          </p:cNvSpPr>
          <p:nvPr/>
        </p:nvSpPr>
        <p:spPr bwMode="auto">
          <a:xfrm>
            <a:off x="20436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verbal des élections par le bureau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5" name="Rectangle 19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6" name="Rectangle 19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7" name="Rectangle 191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8" name="Rectangle 1915"/>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19" name="Rectangle 1916"/>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Conservation des bulletins et enveloppes de vote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0" name="Rectangle 19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1" name="Rectangle 19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2" name="Rectangle 19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3" name="Rectangle 19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4" name="Rectangle 192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5" name="Rectangle 192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Proclamation et affichage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6" name="Rectangle 19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7" name="Rectangle 19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8" name="Rectangle 19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29" name="Rectangle 19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0" name="Rectangle 1927"/>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1" name="Rectangle 1928"/>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Contestations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2" name="Rectangle 1929"/>
          <p:cNvSpPr>
            <a:spLocks noChangeArrowheads="1"/>
          </p:cNvSpPr>
          <p:nvPr/>
        </p:nvSpPr>
        <p:spPr bwMode="auto">
          <a:xfrm>
            <a:off x="1676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3" name="Rectangle 19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4" name="Rectangle 19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5" name="Rectangle 193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6" name="Rectangle 193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7" name="Rectangle 193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8" name="Rectangle 1935"/>
          <p:cNvSpPr>
            <a:spLocks noChangeArrowheads="1"/>
          </p:cNvSpPr>
          <p:nvPr/>
        </p:nvSpPr>
        <p:spPr bwMode="auto">
          <a:xfrm>
            <a:off x="1215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références réglemen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39" name="Rectangle 19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taires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0" name="Rectangle 193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1" name="Rectangle 19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2" name="Rectangle 19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3" name="Rectangle 19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4" name="Rectangle 1941"/>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5" name="Rectangle 1942"/>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6" name="Rectangle 1943"/>
          <p:cNvSpPr>
            <a:spLocks noChangeArrowheads="1"/>
          </p:cNvSpPr>
          <p:nvPr/>
        </p:nvSpPr>
        <p:spPr bwMode="auto">
          <a:xfrm>
            <a:off x="17070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7" name="Rectangle 194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8" name="Rectangle 194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49" name="Rectangle 194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0" name="Rectangle 194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1" name="Rectangle 1948"/>
          <p:cNvSpPr>
            <a:spLocks noChangeArrowheads="1"/>
          </p:cNvSpPr>
          <p:nvPr/>
        </p:nvSpPr>
        <p:spPr bwMode="auto">
          <a:xfrm>
            <a:off x="7165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2" name="Rectangle 1949"/>
          <p:cNvSpPr>
            <a:spLocks noChangeArrowheads="1"/>
          </p:cNvSpPr>
          <p:nvPr/>
        </p:nvSpPr>
        <p:spPr bwMode="auto">
          <a:xfrm>
            <a:off x="948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3" name="Rectangle 1950"/>
          <p:cNvSpPr>
            <a:spLocks noChangeArrowheads="1"/>
          </p:cNvSpPr>
          <p:nvPr/>
        </p:nvSpPr>
        <p:spPr bwMode="auto">
          <a:xfrm>
            <a:off x="1676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4" name="Rectangle 19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5" name="Rectangle 19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6" name="Rectangle 19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7" name="Rectangle 19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8" name="Rectangle 195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Fiche n° 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59" name="Rectangle 1956"/>
          <p:cNvSpPr>
            <a:spLocks noChangeArrowheads="1"/>
          </p:cNvSpPr>
          <p:nvPr/>
        </p:nvSpPr>
        <p:spPr bwMode="auto">
          <a:xfrm>
            <a:off x="12155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g</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0" name="Rectangle 1957"/>
          <p:cNvSpPr>
            <a:spLocks noChangeArrowheads="1"/>
          </p:cNvSpPr>
          <p:nvPr/>
        </p:nvSpPr>
        <p:spPr bwMode="auto">
          <a:xfrm>
            <a:off x="13438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lossaire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1" name="Rectangle 1958"/>
          <p:cNvSpPr>
            <a:spLocks noChangeArrowheads="1"/>
          </p:cNvSpPr>
          <p:nvPr/>
        </p:nvSpPr>
        <p:spPr bwMode="auto">
          <a:xfrm>
            <a:off x="17832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2" name="Rectangle 19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3" name="Rectangle 19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4" name="Rectangle 19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5" name="Rectangle 19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6" name="Rectangle 1963"/>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7" name="Rectangle 1964"/>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8" name="Rectangle 1965"/>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69" name="Rectangle 19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0" name="Rectangle 1967"/>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1" name="Rectangle 1968"/>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2" name="Rectangle 19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3" name="Rectangle 197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Chaque établissement scolaire est doté d’instances qui garantissent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4" name="Rectangle 19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participation de l’ensemble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5" name="Rectangle 197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membres de la communauté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6" name="Rectangle 19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éducative à la vie de l’établissement.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7" name="Rectangle 1974"/>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8" name="Rectangle 1975"/>
          <p:cNvSpPr>
            <a:spLocks noChangeArrowheads="1"/>
          </p:cNvSpPr>
          <p:nvPr/>
        </p:nvSpPr>
        <p:spPr bwMode="auto">
          <a:xfrm>
            <a:off x="662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79" name="Rectangle 1976"/>
          <p:cNvSpPr>
            <a:spLocks noChangeArrowheads="1"/>
          </p:cNvSpPr>
          <p:nvPr/>
        </p:nvSpPr>
        <p:spPr bwMode="auto">
          <a:xfrm>
            <a:off x="15470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 le règlement intérieur de l'école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0" name="Rectangle 19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établit le projet d’organisation pédagogique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1" name="Rectangle 197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la semaine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2" name="Rectangle 1979"/>
          <p:cNvSpPr>
            <a:spLocks noChangeArrowheads="1"/>
          </p:cNvSpPr>
          <p:nvPr/>
        </p:nvSpPr>
        <p:spPr bwMode="auto">
          <a:xfrm>
            <a:off x="1803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3" name="Rectangle 1980"/>
          <p:cNvSpPr>
            <a:spLocks noChangeArrowheads="1"/>
          </p:cNvSpPr>
          <p:nvPr/>
        </p:nvSpPr>
        <p:spPr bwMode="auto">
          <a:xfrm>
            <a:off x="19356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ans le cadre de l'élaboratio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4" name="Rectangle 19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 du projet d'école à laquelle il est associé,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5" name="Rectangle 198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donne tous avis et présente toutes suggestions sur le fonctionnement de l'école et sur toutes 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6" name="Rectangle 198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questions intéressant la vie de l'école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7" name="Rectangle 19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8" name="Rectangle 19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 exemple,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89" name="Rectangle 19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intégration des enfants handicapés, activités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0" name="Rectangle 198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périscolair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1" name="Rectangle 1988"/>
          <p:cNvSpPr>
            <a:spLocks noChangeArrowheads="1"/>
          </p:cNvSpPr>
          <p:nvPr/>
        </p:nvSpPr>
        <p:spPr bwMode="auto">
          <a:xfrm>
            <a:off x="11406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restauration scolaire, hygiène scolaire, sécurité des enfants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2" name="Rectangle 19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3" name="Rectangle 19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4" name="Rectangle 19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 411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5" name="Rectangle 19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6" name="Rectangle 19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7" name="Rectangle 19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8" name="Rectangle 199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999" name="Rectangle 1996"/>
          <p:cNvSpPr>
            <a:spLocks noChangeArrowheads="1"/>
          </p:cNvSpPr>
          <p:nvPr/>
        </p:nvSpPr>
        <p:spPr bwMode="auto">
          <a:xfrm>
            <a:off x="11647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0" name="Rectangle 1997"/>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1" name="Rectangle 1998"/>
          <p:cNvSpPr>
            <a:spLocks noChangeArrowheads="1"/>
          </p:cNvSpPr>
          <p:nvPr/>
        </p:nvSpPr>
        <p:spPr bwMode="auto">
          <a:xfrm>
            <a:off x="662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2" name="Rectangle 19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l'organe décisionnel de l'établissement. Il adopte le projet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3" name="Rectangle 200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4" name="Rectangle 2001"/>
          <p:cNvSpPr>
            <a:spLocks noChangeArrowheads="1"/>
          </p:cNvSpPr>
          <p:nvPr/>
        </p:nvSpPr>
        <p:spPr bwMode="auto">
          <a:xfrm>
            <a:off x="14721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budget et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5" name="Rectangle 20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compte financier de l’établisseme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6" name="Rectangle 20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nt ainsi que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7" name="Rectangle 20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règlement intérieur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8" name="Rectangle 200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09" name="Rectangle 2006"/>
          <p:cNvSpPr>
            <a:spLocks noChangeArrowheads="1"/>
          </p:cNvSpPr>
          <p:nvPr/>
        </p:nvSpPr>
        <p:spPr bwMode="auto">
          <a:xfrm>
            <a:off x="15432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Il donne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0" name="Rectangle 2007"/>
          <p:cNvSpPr>
            <a:spLocks noChangeArrowheads="1"/>
          </p:cNvSpPr>
          <p:nvPr/>
        </p:nvSpPr>
        <p:spPr bwMode="auto">
          <a:xfrm>
            <a:off x="20461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notamment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1" name="Rectangle 200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son accord sur le programme de l'association sportive, 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2" name="Rectangle 200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principes du dialogue avec les parents d'élèves. Il délibère sur les questions relatives à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3" name="Rectangle 201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l'hygiène, la santé et la 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4" name="Rectangle 2011"/>
          <p:cNvSpPr>
            <a:spLocks noChangeArrowheads="1"/>
          </p:cNvSpPr>
          <p:nvPr/>
        </p:nvSpPr>
        <p:spPr bwMode="auto">
          <a:xfrm>
            <a:off x="18747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écurité. Il donne son avis sur les principes de choix des manuels et outils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5" name="Rectangle 201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pédagogiques, sur la cré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6" name="Rectangle 2013"/>
          <p:cNvSpPr>
            <a:spLocks noChangeArrowheads="1"/>
          </p:cNvSpPr>
          <p:nvPr/>
        </p:nvSpPr>
        <p:spPr bwMode="auto">
          <a:xfrm>
            <a:off x="18594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ation d'options et de sections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7" name="Rectangle 201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8" name="Rectangle 20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19" name="Rectangle 201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0" name="Rectangle 20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1" name="Rectangle 20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2" name="Rectangle 20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3" name="Rectangle 202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Ces deux instances veillent au respect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4" name="Rectangle 20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valeurs et des principes de la République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5" name="Rectangle 20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6" name="Rectangle 20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notamment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7" name="Rectangle 202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laïcité.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8" name="Rectangle 202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chaque école, collège et lycée, les représentants des parents d'élèves siègent, délibèrent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29" name="Rectangle 202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votent au conseil d'école ou au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0" name="Rectangle 2027"/>
          <p:cNvSpPr>
            <a:spLocks noChangeArrowheads="1"/>
          </p:cNvSpPr>
          <p:nvPr/>
        </p:nvSpPr>
        <p:spPr bwMode="auto">
          <a:xfrm>
            <a:off x="599440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Ils répondent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1" name="Rectangle 2028"/>
          <p:cNvSpPr>
            <a:spLocks noChangeArrowheads="1"/>
          </p:cNvSpPr>
          <p:nvPr/>
        </p:nvSpPr>
        <p:spPr bwMode="auto">
          <a:xfrm>
            <a:off x="131846955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2" name="Rectangle 2029"/>
          <p:cNvSpPr>
            <a:spLocks noChangeArrowheads="1"/>
          </p:cNvSpPr>
          <p:nvPr/>
        </p:nvSpPr>
        <p:spPr bwMode="auto">
          <a:xfrm>
            <a:off x="153944955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questions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3" name="Rectangle 2030"/>
          <p:cNvSpPr>
            <a:spLocks noChangeArrowheads="1"/>
          </p:cNvSpPr>
          <p:nvPr/>
        </p:nvSpPr>
        <p:spPr bwMode="auto">
          <a:xfrm>
            <a:off x="2081739550"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4" name="Rectangle 2031"/>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portent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5" name="Rectangle 2032"/>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6" name="Rectangle 2033"/>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demandes au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7" name="Rectangle 2034"/>
          <p:cNvSpPr>
            <a:spLocks noChangeArrowheads="1"/>
          </p:cNvSpPr>
          <p:nvPr/>
        </p:nvSpPr>
        <p:spPr bwMode="auto">
          <a:xfrm>
            <a:off x="2147483647" y="65560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 d’école ou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8" name="Rectangle 2035"/>
          <p:cNvSpPr>
            <a:spLocks noChangeArrowheads="1"/>
          </p:cNvSpPr>
          <p:nvPr/>
        </p:nvSpPr>
        <p:spPr bwMode="auto">
          <a:xfrm>
            <a:off x="5994400" y="67173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d’administration.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39" name="Rectangle 2036"/>
          <p:cNvSpPr>
            <a:spLocks noChangeArrowheads="1"/>
          </p:cNvSpPr>
          <p:nvPr/>
        </p:nvSpPr>
        <p:spPr bwMode="auto">
          <a:xfrm>
            <a:off x="1515319550" y="67173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Ils peuvent apporter aux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0" name="Rectangle 2037"/>
          <p:cNvSpPr>
            <a:spLocks noChangeArrowheads="1"/>
          </p:cNvSpPr>
          <p:nvPr/>
        </p:nvSpPr>
        <p:spPr bwMode="auto">
          <a:xfrm>
            <a:off x="2147483647" y="67173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précisions sur des sujets traités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1" name="Rectangle 2038"/>
          <p:cNvSpPr>
            <a:spLocks noChangeArrowheads="1"/>
          </p:cNvSpPr>
          <p:nvPr/>
        </p:nvSpPr>
        <p:spPr bwMode="auto">
          <a:xfrm>
            <a:off x="5994400" y="6878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lors du conseil d’école ou d’administration.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2" name="Rectangle 2039"/>
          <p:cNvSpPr>
            <a:spLocks noChangeArrowheads="1"/>
          </p:cNvSpPr>
          <p:nvPr/>
        </p:nvSpPr>
        <p:spPr bwMode="auto">
          <a:xfrm>
            <a:off x="5994400" y="71443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parents d'élèves élus au conseil d'école ou au conseil d'administration d'un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3" name="Rectangle 2040"/>
          <p:cNvSpPr>
            <a:spLocks noChangeArrowheads="1"/>
          </p:cNvSpPr>
          <p:nvPr/>
        </p:nvSpPr>
        <p:spPr bwMode="auto">
          <a:xfrm>
            <a:off x="2147483647" y="71443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collège,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4" name="Rectangle 2041"/>
          <p:cNvSpPr>
            <a:spLocks noChangeArrowheads="1"/>
          </p:cNvSpPr>
          <p:nvPr/>
        </p:nvSpPr>
        <p:spPr bwMode="auto">
          <a:xfrm>
            <a:off x="2147483647" y="71443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lycée,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5" name="Rectangle 2042"/>
          <p:cNvSpPr>
            <a:spLocks noChangeArrowheads="1"/>
          </p:cNvSpPr>
          <p:nvPr/>
        </p:nvSpPr>
        <p:spPr bwMode="auto">
          <a:xfrm>
            <a:off x="5994400"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d’un établissement d’éducation spéciale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6" name="Rectangle 2043"/>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sont membres à part entière de ces instances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7" name="Rectangle 2044"/>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ils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8" name="Rectangle 2045"/>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y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49" name="Rectangle 2046"/>
          <p:cNvSpPr>
            <a:spLocks noChangeArrowheads="1"/>
          </p:cNvSpPr>
          <p:nvPr/>
        </p:nvSpPr>
        <p:spPr bwMode="auto">
          <a:xfrm>
            <a:off x="2147483647" y="7305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0" name="Rectangle 2047"/>
          <p:cNvSpPr>
            <a:spLocks noChangeArrowheads="1"/>
          </p:cNvSpPr>
          <p:nvPr/>
        </p:nvSpPr>
        <p:spPr bwMode="auto">
          <a:xfrm>
            <a:off x="5994400" y="74656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voix délibérative.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1" name="Rectangle 2048"/>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2" name="Rectangle 2049"/>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3" name="Rectangle 2050"/>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4" name="Rectangle 20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5" name="Rectangle 2052"/>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6" name="Rectangle 2053"/>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7" name="Rectangle 20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8" name="Rectangle 2055"/>
          <p:cNvSpPr>
            <a:spLocks noChangeArrowheads="1"/>
          </p:cNvSpPr>
          <p:nvPr/>
        </p:nvSpPr>
        <p:spPr bwMode="auto">
          <a:xfrm>
            <a:off x="5994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les écoles et établissements d’enseignement du second degré, les représentants des parents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59" name="Rectangle 2056"/>
          <p:cNvSpPr>
            <a:spLocks noChangeArrowheads="1"/>
          </p:cNvSpPr>
          <p:nvPr/>
        </p:nvSpPr>
        <p:spPr bwMode="auto">
          <a:xfrm>
            <a:off x="5994400" y="76155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 facilitent les relations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0" name="Rectangle 2057"/>
          <p:cNvSpPr>
            <a:spLocks noChangeArrowheads="1"/>
          </p:cNvSpPr>
          <p:nvPr/>
        </p:nvSpPr>
        <p:spPr bwMode="auto">
          <a:xfrm>
            <a:off x="2147483647" y="76155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entre les parents d'élèves et les personnels. Ils peuvent intervenir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1" name="Rectangle 2058"/>
          <p:cNvSpPr>
            <a:spLocks noChangeArrowheads="1"/>
          </p:cNvSpPr>
          <p:nvPr/>
        </p:nvSpPr>
        <p:spPr bwMode="auto">
          <a:xfrm>
            <a:off x="5994400" y="9230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auprès des directeurs d'école ou des chefs d'établissement pour évoquer un problème particulier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2" name="Rectangle 2059"/>
          <p:cNvSpPr>
            <a:spLocks noChangeArrowheads="1"/>
          </p:cNvSpPr>
          <p:nvPr/>
        </p:nvSpPr>
        <p:spPr bwMode="auto">
          <a:xfrm>
            <a:off x="5994400"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3" name="Rectangle 2060"/>
          <p:cNvSpPr>
            <a:spLocks noChangeArrowheads="1"/>
          </p:cNvSpPr>
          <p:nvPr/>
        </p:nvSpPr>
        <p:spPr bwMode="auto">
          <a:xfrm>
            <a:off x="72923400"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assurer ainsi une médiation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4" name="Rectangle 2061"/>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à la demande d'un ou des parents concernés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5" name="Rectangle 2062"/>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6" name="Rectangle 2063"/>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D. 111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7" name="Rectangle 2064"/>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8" name="Rectangle 2065"/>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69" name="Rectangle 2066"/>
          <p:cNvSpPr>
            <a:spLocks noChangeArrowheads="1"/>
          </p:cNvSpPr>
          <p:nvPr/>
        </p:nvSpPr>
        <p:spPr bwMode="auto">
          <a:xfrm>
            <a:off x="2147483647" y="108307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0" name="Rectangle 2067"/>
          <p:cNvSpPr>
            <a:spLocks noChangeArrowheads="1"/>
          </p:cNvSpPr>
          <p:nvPr/>
        </p:nvSpPr>
        <p:spPr bwMode="auto">
          <a:xfrm>
            <a:off x="5994400" y="12443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1" name="Rectangle 2068"/>
          <p:cNvSpPr>
            <a:spLocks noChangeArrowheads="1"/>
          </p:cNvSpPr>
          <p:nvPr/>
        </p:nvSpPr>
        <p:spPr bwMode="auto">
          <a:xfrm>
            <a:off x="1361649550" y="12443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2" name="Rectangle 2069"/>
          <p:cNvSpPr>
            <a:spLocks noChangeArrowheads="1"/>
          </p:cNvSpPr>
          <p:nvPr/>
        </p:nvSpPr>
        <p:spPr bwMode="auto">
          <a:xfrm>
            <a:off x="1079709550" y="201803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3" name="Rectangle 2070"/>
          <p:cNvSpPr>
            <a:spLocks noChangeArrowheads="1"/>
          </p:cNvSpPr>
          <p:nvPr/>
        </p:nvSpPr>
        <p:spPr bwMode="auto">
          <a:xfrm>
            <a:off x="1436579550" y="201803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Présidence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4" name="Rectangle 207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5" name="Rectangle 2072"/>
          <p:cNvSpPr>
            <a:spLocks noChangeArrowheads="1"/>
          </p:cNvSpPr>
          <p:nvPr/>
        </p:nvSpPr>
        <p:spPr bwMode="auto">
          <a:xfrm>
            <a:off x="11241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premier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6" name="Rectangle 2073"/>
          <p:cNvSpPr>
            <a:spLocks noChangeArrowheads="1"/>
          </p:cNvSpPr>
          <p:nvPr/>
        </p:nvSpPr>
        <p:spPr bwMode="auto">
          <a:xfrm>
            <a:off x="16677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7" name="Rectangle 207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d’école est présidé par le directeur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8" name="Rectangle 207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second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79" name="Rectangle 207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d’administration est présidé par le chef d’établissement.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0" name="Rectangle 2077"/>
          <p:cNvSpPr>
            <a:spLocks noChangeArrowheads="1"/>
          </p:cNvSpPr>
          <p:nvPr/>
        </p:nvSpPr>
        <p:spPr bwMode="auto">
          <a:xfrm>
            <a:off x="1079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1" name="Rectangle 2078"/>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Durée du mandat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2" name="Rectangle 20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3" name="Rectangle 208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4" name="Rectangle 2081"/>
          <p:cNvSpPr>
            <a:spLocks noChangeArrowheads="1"/>
          </p:cNvSpPr>
          <p:nvPr/>
        </p:nvSpPr>
        <p:spPr bwMode="auto">
          <a:xfrm>
            <a:off x="8930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5" name="Rectangle 208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d’école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6" name="Rectangle 2083"/>
          <p:cNvSpPr>
            <a:spLocks noChangeArrowheads="1"/>
          </p:cNvSpPr>
          <p:nvPr/>
        </p:nvSpPr>
        <p:spPr bwMode="auto">
          <a:xfrm>
            <a:off x="16207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constitué pour une année et siège valablement jusqu’à l’intervention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7" name="Rectangle 208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renouvellement de ses 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8" name="Rectangle 20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89" name="Rectangle 208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0" name="Rectangle 208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mandats des membres élus sont d’une année. Ils expirent le premier jour de la première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1" name="Rectangle 208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réunion du conseil qui suit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2" name="Rectangle 2089"/>
          <p:cNvSpPr>
            <a:spLocks noChangeArrowheads="1"/>
          </p:cNvSpPr>
          <p:nvPr/>
        </p:nvSpPr>
        <p:spPr bwMode="auto">
          <a:xfrm>
            <a:off x="20093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eur renouvellement.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3" name="Rectangle 209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membre élu ne peut siéger au conseil d'administration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4" name="Rectangle 20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qu'au titre d'une seule catégorie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5" name="Rectangle 20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6" name="Rectangle 2093"/>
          <p:cNvSpPr>
            <a:spLocks noChangeArrowheads="1"/>
          </p:cNvSpPr>
          <p:nvPr/>
        </p:nvSpPr>
        <p:spPr bwMode="auto">
          <a:xfrm>
            <a:off x="1079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7" name="Rectangle 2094"/>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Périodicité des réunions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8" name="Rectangle 209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099" name="Rectangle 209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d'école se réunit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0" name="Rectangle 2097"/>
          <p:cNvSpPr>
            <a:spLocks noChangeArrowheads="1"/>
          </p:cNvSpPr>
          <p:nvPr/>
        </p:nvSpPr>
        <p:spPr bwMode="auto">
          <a:xfrm>
            <a:off x="20791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moins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1" name="Rectangle 20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fois par trimestre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2" name="Rectangle 20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3" name="Rectangle 21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obligatoirement dans les quinze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4" name="Rectangle 210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5" name="Rectangle 2102"/>
          <p:cNvSpPr>
            <a:spLocks noChangeArrowheads="1"/>
          </p:cNvSpPr>
          <p:nvPr/>
        </p:nvSpPr>
        <p:spPr bwMode="auto">
          <a:xfrm>
            <a:off x="69596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urs suivant la proclamation des résultats des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6" name="Rectangle 21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selon un ordre du jour adressé au moins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7" name="Rectangle 210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huit jours avant la tenue des réunions aux membres du 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8" name="Rectangle 210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peut également être réuni à la demande du directeur de l'école, du maire ou de la moitié de 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09" name="Rectangle 21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0" name="Rectangle 2107"/>
          <p:cNvSpPr>
            <a:spLocks noChangeArrowheads="1"/>
          </p:cNvSpPr>
          <p:nvPr/>
        </p:nvSpPr>
        <p:spPr bwMode="auto">
          <a:xfrm>
            <a:off x="5994400" y="648620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membres.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1" name="Rectangle 2108"/>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2" name="Rectangle 2109"/>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3" name="Rectangle 2110"/>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4" name="Rectangle 211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5" name="Rectangle 2112"/>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6" name="Rectangle 2113"/>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7" name="Rectangle 211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8" name="Rectangle 2115"/>
          <p:cNvSpPr>
            <a:spLocks noChangeArrowheads="1"/>
          </p:cNvSpPr>
          <p:nvPr/>
        </p:nvSpPr>
        <p:spPr bwMode="auto">
          <a:xfrm>
            <a:off x="5994400" y="60025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retenir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19" name="Rectangle 2116"/>
          <p:cNvSpPr>
            <a:spLocks noChangeArrowheads="1"/>
          </p:cNvSpPr>
          <p:nvPr/>
        </p:nvSpPr>
        <p:spPr bwMode="auto">
          <a:xfrm>
            <a:off x="74955400"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premier 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0" name="Rectangle 2117"/>
          <p:cNvSpPr>
            <a:spLocks noChangeArrowheads="1"/>
          </p:cNvSpPr>
          <p:nvPr/>
        </p:nvSpPr>
        <p:spPr bwMode="auto">
          <a:xfrm>
            <a:off x="1942039550"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1" name="Rectangle 2118"/>
          <p:cNvSpPr>
            <a:spLocks noChangeArrowheads="1"/>
          </p:cNvSpPr>
          <p:nvPr/>
        </p:nvSpPr>
        <p:spPr bwMode="auto">
          <a:xfrm>
            <a:off x="2019509550"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conseils d'école peuvent décider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2" name="Rectangle 2119"/>
          <p:cNvSpPr>
            <a:spLocks noChangeArrowheads="1"/>
          </p:cNvSpPr>
          <p:nvPr/>
        </p:nvSpPr>
        <p:spPr bwMode="auto">
          <a:xfrm>
            <a:off x="2147483647" y="9522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se regrouper en un seul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3" name="Rectangle 2120"/>
          <p:cNvSpPr>
            <a:spLocks noChangeArrowheads="1"/>
          </p:cNvSpPr>
          <p:nvPr/>
        </p:nvSpPr>
        <p:spPr bwMode="auto">
          <a:xfrm>
            <a:off x="74955400" y="10932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 pour la durée de l'année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4" name="Rectangle 2121"/>
          <p:cNvSpPr>
            <a:spLocks noChangeArrowheads="1"/>
          </p:cNvSpPr>
          <p:nvPr/>
        </p:nvSpPr>
        <p:spPr bwMode="auto">
          <a:xfrm>
            <a:off x="2147483647" y="10932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après délibération prise à la majorité des membres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5" name="Rectangle 2122"/>
          <p:cNvSpPr>
            <a:spLocks noChangeArrowheads="1"/>
          </p:cNvSpPr>
          <p:nvPr/>
        </p:nvSpPr>
        <p:spPr bwMode="auto">
          <a:xfrm>
            <a:off x="74955400" y="1232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chaque conseil, sauf opposition motivée du directeu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6" name="Rectangle 2123"/>
          <p:cNvSpPr>
            <a:spLocks noChangeArrowheads="1"/>
          </p:cNvSpPr>
          <p:nvPr/>
        </p:nvSpPr>
        <p:spPr bwMode="auto">
          <a:xfrm>
            <a:off x="2147483647" y="12329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académique des services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7" name="Rectangle 2124"/>
          <p:cNvSpPr>
            <a:spLocks noChangeArrowheads="1"/>
          </p:cNvSpPr>
          <p:nvPr/>
        </p:nvSpPr>
        <p:spPr bwMode="auto">
          <a:xfrm>
            <a:off x="74955400" y="13726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l'éducation nationale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8" name="Rectangle 2125"/>
          <p:cNvSpPr>
            <a:spLocks noChangeArrowheads="1"/>
          </p:cNvSpPr>
          <p:nvPr/>
        </p:nvSpPr>
        <p:spPr bwMode="auto">
          <a:xfrm>
            <a:off x="1826469550" y="13726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(DASEN)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29" name="Rectangle 2126"/>
          <p:cNvSpPr>
            <a:spLocks noChangeArrowheads="1"/>
          </p:cNvSpPr>
          <p:nvPr/>
        </p:nvSpPr>
        <p:spPr bwMode="auto">
          <a:xfrm>
            <a:off x="2147483647" y="13726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agissant sur délégation du recteur d'académie.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0" name="Rectangle 2127"/>
          <p:cNvSpPr>
            <a:spLocks noChangeArrowheads="1"/>
          </p:cNvSpPr>
          <p:nvPr/>
        </p:nvSpPr>
        <p:spPr bwMode="auto">
          <a:xfrm>
            <a:off x="74955400" y="16393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Tous les membres des conseils des écoles d'origine sont membres du conseil ainsi constitué,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1" name="Rectangle 2128"/>
          <p:cNvSpPr>
            <a:spLocks noChangeArrowheads="1"/>
          </p:cNvSpPr>
          <p:nvPr/>
        </p:nvSpPr>
        <p:spPr bwMode="auto">
          <a:xfrm>
            <a:off x="74955400" y="17790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qui est présidé par l'un des directeurs d'école désigné p</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2" name="Rectangle 2129"/>
          <p:cNvSpPr>
            <a:spLocks noChangeArrowheads="1"/>
          </p:cNvSpPr>
          <p:nvPr/>
        </p:nvSpPr>
        <p:spPr bwMode="auto">
          <a:xfrm>
            <a:off x="2147483647" y="17790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 le directeur académique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3" name="Rectangle 2130"/>
          <p:cNvSpPr>
            <a:spLocks noChangeArrowheads="1"/>
          </p:cNvSpPr>
          <p:nvPr/>
        </p:nvSpPr>
        <p:spPr bwMode="auto">
          <a:xfrm>
            <a:off x="74955400" y="1918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4" name="Rectangle 2131"/>
          <p:cNvSpPr>
            <a:spLocks noChangeArrowheads="1"/>
          </p:cNvSpPr>
          <p:nvPr/>
        </p:nvSpPr>
        <p:spPr bwMode="auto">
          <a:xfrm>
            <a:off x="86893400" y="1918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rvices de l'éducation 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5" name="Rectangle 2132"/>
          <p:cNvSpPr>
            <a:spLocks noChangeArrowheads="1"/>
          </p:cNvSpPr>
          <p:nvPr/>
        </p:nvSpPr>
        <p:spPr bwMode="auto">
          <a:xfrm>
            <a:off x="2147483647" y="19187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agissant sur délégation du recteur d'académie, après avis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6" name="Rectangle 2133"/>
          <p:cNvSpPr>
            <a:spLocks noChangeArrowheads="1"/>
          </p:cNvSpPr>
          <p:nvPr/>
        </p:nvSpPr>
        <p:spPr bwMode="auto">
          <a:xfrm>
            <a:off x="74955400" y="205843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commission administrative paritaire départementale unique des instituteurs et professeurs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7" name="Rectangle 2134"/>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écoles.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8" name="Rectangle 213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39" name="Rectangle 2136"/>
          <p:cNvSpPr>
            <a:spLocks noChangeArrowheads="1"/>
          </p:cNvSpPr>
          <p:nvPr/>
        </p:nvSpPr>
        <p:spPr bwMode="auto">
          <a:xfrm>
            <a:off x="8930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onseil d’ad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0" name="Rectangle 2137"/>
          <p:cNvSpPr>
            <a:spLocks noChangeArrowheads="1"/>
          </p:cNvSpPr>
          <p:nvPr/>
        </p:nvSpPr>
        <p:spPr bwMode="auto">
          <a:xfrm>
            <a:off x="15991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ministrati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1" name="Rectangle 213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2" name="Rectangle 213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d'administration se réunit en séance ordinaire à l'initiative du chef d'établissement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3" name="Rectangle 21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4" name="Rectangle 214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moins trois fois par an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5" name="Rectangle 2142"/>
          <p:cNvSpPr>
            <a:spLocks noChangeArrowheads="1"/>
          </p:cNvSpPr>
          <p:nvPr/>
        </p:nvSpPr>
        <p:spPr bwMode="auto">
          <a:xfrm>
            <a:off x="17743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6" name="Rectangle 214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peut être réuni en séance extraordinaire à la demande de l'autorité académique, de la collectivité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7" name="Rectangle 214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territoriale de rattachem</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8" name="Rectangle 2145"/>
          <p:cNvSpPr>
            <a:spLocks noChangeArrowheads="1"/>
          </p:cNvSpPr>
          <p:nvPr/>
        </p:nvSpPr>
        <p:spPr bwMode="auto">
          <a:xfrm>
            <a:off x="18518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ent, du chef d'établissement ou de la moitié au moins de ses membres 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49" name="Rectangle 214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ordre du jour déterminé.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0" name="Rectangle 214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noter qu’une séance est consacrée à l'examen du budget, dans le délai de trente jours suivant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1" name="Rectangle 214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notification de la participation de la collectivité terr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2" name="Rectangle 21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itoriale de rattachement.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3" name="Rectangle 215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conseil d'administration ne peut siéger valablement que si le nombre des membres présents, 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4" name="Rectangle 215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début de séance,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5" name="Rectangle 2152"/>
          <p:cNvSpPr>
            <a:spLocks noChangeArrowheads="1"/>
          </p:cNvSpPr>
          <p:nvPr/>
        </p:nvSpPr>
        <p:spPr bwMode="auto">
          <a:xfrm>
            <a:off x="15038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égal à la majorité des membres en exercice composant le 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6" name="Rectangle 21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L'ordre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7" name="Rectangle 215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jour est adopté en début de séance.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8" name="Rectangle 2155"/>
          <p:cNvSpPr>
            <a:spLocks noChangeArrowheads="1"/>
          </p:cNvSpPr>
          <p:nvPr/>
        </p:nvSpPr>
        <p:spPr bwMode="auto">
          <a:xfrm>
            <a:off x="1079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59" name="Rectangle 2156"/>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Remplacement d’un membre titulaire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0" name="Rectangle 215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 cas d’empêchement provisoire ou définitif de membres titulaires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1" name="Rectangle 21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2" name="Rectangle 215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siégeant au conseil d’école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3" name="Rectangle 216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ou au conseil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4" name="Rectangle 21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est fait appel aux suppléants dans l’ordre de la liste.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5" name="Rectangle 2162"/>
          <p:cNvSpPr>
            <a:spLocks noChangeArrowheads="1"/>
          </p:cNvSpPr>
          <p:nvPr/>
        </p:nvSpPr>
        <p:spPr bwMode="auto">
          <a:xfrm>
            <a:off x="7800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Références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6" name="Rectangle 2163"/>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7" name="Rectangle 2164"/>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8" name="Rectangle 2165"/>
          <p:cNvSpPr>
            <a:spLocks noChangeArrowheads="1"/>
          </p:cNvSpPr>
          <p:nvPr/>
        </p:nvSpPr>
        <p:spPr bwMode="auto">
          <a:xfrm>
            <a:off x="9578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69" name="Rectangle 2166"/>
          <p:cNvSpPr>
            <a:spLocks noChangeArrowheads="1"/>
          </p:cNvSpPr>
          <p:nvPr/>
        </p:nvSpPr>
        <p:spPr bwMode="auto">
          <a:xfrm>
            <a:off x="1309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0" name="Rectangle 2167"/>
          <p:cNvSpPr>
            <a:spLocks noChangeArrowheads="1"/>
          </p:cNvSpPr>
          <p:nvPr/>
        </p:nvSpPr>
        <p:spPr bwMode="auto">
          <a:xfrm>
            <a:off x="13718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1" name="Rectangle 2168"/>
          <p:cNvSpPr>
            <a:spLocks noChangeArrowheads="1"/>
          </p:cNvSpPr>
          <p:nvPr/>
        </p:nvSpPr>
        <p:spPr bwMode="auto">
          <a:xfrm>
            <a:off x="15889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 411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2" name="Rectangle 2169"/>
          <p:cNvSpPr>
            <a:spLocks noChangeArrowheads="1"/>
          </p:cNvSpPr>
          <p:nvPr/>
        </p:nvSpPr>
        <p:spPr bwMode="auto">
          <a:xfrm>
            <a:off x="19509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3" name="Rectangle 2170"/>
          <p:cNvSpPr>
            <a:spLocks noChangeArrowheads="1"/>
          </p:cNvSpPr>
          <p:nvPr/>
        </p:nvSpPr>
        <p:spPr bwMode="auto">
          <a:xfrm>
            <a:off x="19864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4" name="Rectangle 2171"/>
          <p:cNvSpPr>
            <a:spLocks noChangeArrowheads="1"/>
          </p:cNvSpPr>
          <p:nvPr/>
        </p:nvSpPr>
        <p:spPr bwMode="auto">
          <a:xfrm>
            <a:off x="20893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5" name="Rectangle 21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6" name="Rectangle 21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7" name="Rectangle 21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8" name="Rectangle 21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79" name="Rectangle 21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0" name="Rectangle 2177"/>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1" name="Rectangle 2178"/>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2" name="Rectangle 2179"/>
          <p:cNvSpPr>
            <a:spLocks noChangeArrowheads="1"/>
          </p:cNvSpPr>
          <p:nvPr/>
        </p:nvSpPr>
        <p:spPr bwMode="auto">
          <a:xfrm>
            <a:off x="9819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3" name="Rectangle 2180"/>
          <p:cNvSpPr>
            <a:spLocks noChangeArrowheads="1"/>
          </p:cNvSpPr>
          <p:nvPr/>
        </p:nvSpPr>
        <p:spPr bwMode="auto">
          <a:xfrm>
            <a:off x="1333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4" name="Rectangle 2181"/>
          <p:cNvSpPr>
            <a:spLocks noChangeArrowheads="1"/>
          </p:cNvSpPr>
          <p:nvPr/>
        </p:nvSpPr>
        <p:spPr bwMode="auto">
          <a:xfrm>
            <a:off x="13997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5" name="Rectangle 2182"/>
          <p:cNvSpPr>
            <a:spLocks noChangeArrowheads="1"/>
          </p:cNvSpPr>
          <p:nvPr/>
        </p:nvSpPr>
        <p:spPr bwMode="auto">
          <a:xfrm>
            <a:off x="16219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412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6" name="Rectangle 2183"/>
          <p:cNvSpPr>
            <a:spLocks noChangeArrowheads="1"/>
          </p:cNvSpPr>
          <p:nvPr/>
        </p:nvSpPr>
        <p:spPr bwMode="auto">
          <a:xfrm>
            <a:off x="19826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7" name="Rectangle 2184"/>
          <p:cNvSpPr>
            <a:spLocks noChangeArrowheads="1"/>
          </p:cNvSpPr>
          <p:nvPr/>
        </p:nvSpPr>
        <p:spPr bwMode="auto">
          <a:xfrm>
            <a:off x="20195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8" name="Rectangle 2185"/>
          <p:cNvSpPr>
            <a:spLocks noChangeArrowheads="1"/>
          </p:cNvSpPr>
          <p:nvPr/>
        </p:nvSpPr>
        <p:spPr bwMode="auto">
          <a:xfrm>
            <a:off x="20906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89" name="Rectangle 21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0" name="Rectangle 21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1" name="Rectangle 21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2" name="Rectangle 218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3" name="Rectangle 21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4" name="Rectangle 21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5" name="Rectangle 21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6" name="Rectangle 219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7" name="Rectangle 21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8" name="Rectangle 21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199" name="Rectangle 21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0" name="Rectangle 21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1" name="Rectangle 21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2" name="Rectangle 21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3" name="Rectangle 22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4" name="Rectangle 22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5" name="Rectangle 22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6" name="Rectangle 22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7" name="Rectangle 22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8" name="Rectangle 22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code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09" name="Rectangle 2206"/>
          <p:cNvSpPr>
            <a:spLocks noChangeArrowheads="1"/>
          </p:cNvSpPr>
          <p:nvPr/>
        </p:nvSpPr>
        <p:spPr bwMode="auto">
          <a:xfrm>
            <a:off x="7800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0" name="Rectangle 2207"/>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1" name="Rectangle 2208"/>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2" name="Rectangle 2209"/>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3" name="Rectangle 22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4" name="Rectangle 2211"/>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5" name="Rectangle 2212"/>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6" name="Rectangle 22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7</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7" name="Rectangle 2214"/>
          <p:cNvSpPr>
            <a:spLocks noChangeArrowheads="1"/>
          </p:cNvSpPr>
          <p:nvPr/>
        </p:nvSpPr>
        <p:spPr bwMode="auto">
          <a:xfrm>
            <a:off x="5994400"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renouvellement des membres du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8" name="Rectangle 2215"/>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 d’école et du conseil d’administration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19" name="Rectangle 2216"/>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0" name="Rectangle 2217"/>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1" name="Rectangle 2218"/>
          <p:cNvSpPr>
            <a:spLocks noChangeArrowheads="1"/>
          </p:cNvSpPr>
          <p:nvPr/>
        </p:nvSpPr>
        <p:spPr bwMode="auto">
          <a:xfrm>
            <a:off x="2147483647" y="15224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2" name="Rectangle 2219"/>
          <p:cNvSpPr>
            <a:spLocks noChangeArrowheads="1"/>
          </p:cNvSpPr>
          <p:nvPr/>
        </p:nvSpPr>
        <p:spPr bwMode="auto">
          <a:xfrm>
            <a:off x="5994400"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3" name="Rectangle 2220"/>
          <p:cNvSpPr>
            <a:spLocks noChangeArrowheads="1"/>
          </p:cNvSpPr>
          <p:nvPr/>
        </p:nvSpPr>
        <p:spPr bwMode="auto">
          <a:xfrm>
            <a:off x="86258400"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4" name="Rectangle 2221"/>
          <p:cNvSpPr>
            <a:spLocks noChangeArrowheads="1"/>
          </p:cNvSpPr>
          <p:nvPr/>
        </p:nvSpPr>
        <p:spPr bwMode="auto">
          <a:xfrm>
            <a:off x="1265129550"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des établissements d’éducation spéciale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5" name="Rectangle 2222"/>
          <p:cNvSpPr>
            <a:spLocks noChangeArrowheads="1"/>
          </p:cNvSpPr>
          <p:nvPr/>
        </p:nvSpPr>
        <p:spPr bwMode="auto">
          <a:xfrm>
            <a:off x="2147483647"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implique une forte mobilisation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6" name="Rectangle 2223"/>
          <p:cNvSpPr>
            <a:spLocks noChangeArrowheads="1"/>
          </p:cNvSpPr>
          <p:nvPr/>
        </p:nvSpPr>
        <p:spPr bwMode="auto">
          <a:xfrm>
            <a:off x="2147483647" y="16837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7" name="Rectangle 2224"/>
          <p:cNvSpPr>
            <a:spLocks noChangeArrowheads="1"/>
          </p:cNvSpPr>
          <p:nvPr/>
        </p:nvSpPr>
        <p:spPr bwMode="auto">
          <a:xfrm>
            <a:off x="5994400"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personnel de l’éducation nationale pour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8" name="Rectangle 2225"/>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l’organisation de 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29" name="Rectangle 2226"/>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0" name="Rectangle 2227"/>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1" name="Rectangle 2228"/>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tant au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2" name="Rectangle 2229"/>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3" name="Rectangle 2230"/>
          <p:cNvSpPr>
            <a:spLocks noChangeArrowheads="1"/>
          </p:cNvSpPr>
          <p:nvPr/>
        </p:nvSpPr>
        <p:spPr bwMode="auto">
          <a:xfrm>
            <a:off x="2147483647" y="18438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écoles,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4" name="Rectangle 2231"/>
          <p:cNvSpPr>
            <a:spLocks noChangeArrowheads="1"/>
          </p:cNvSpPr>
          <p:nvPr/>
        </p:nvSpPr>
        <p:spPr bwMode="auto">
          <a:xfrm>
            <a:off x="599440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collèges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5" name="Rectangle 2232"/>
          <p:cNvSpPr>
            <a:spLocks noChangeArrowheads="1"/>
          </p:cNvSpPr>
          <p:nvPr/>
        </p:nvSpPr>
        <p:spPr bwMode="auto">
          <a:xfrm>
            <a:off x="10327640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6" name="Rectangle 2233"/>
          <p:cNvSpPr>
            <a:spLocks noChangeArrowheads="1"/>
          </p:cNvSpPr>
          <p:nvPr/>
        </p:nvSpPr>
        <p:spPr bwMode="auto">
          <a:xfrm>
            <a:off x="110891955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7" name="Rectangle 2234"/>
          <p:cNvSpPr>
            <a:spLocks noChangeArrowheads="1"/>
          </p:cNvSpPr>
          <p:nvPr/>
        </p:nvSpPr>
        <p:spPr bwMode="auto">
          <a:xfrm>
            <a:off x="1729949550"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des établissemen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8" name="Rectangle 2235"/>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39" name="Rectangle 2236"/>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0" name="Rectangle 2237"/>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d’éducation spécia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1" name="Rectangle 2238"/>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2" name="Rectangle 2239"/>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qu’au sein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3" name="Rectangle 2240"/>
          <p:cNvSpPr>
            <a:spLocks noChangeArrowheads="1"/>
          </p:cNvSpPr>
          <p:nvPr/>
        </p:nvSpPr>
        <p:spPr bwMode="auto">
          <a:xfrm>
            <a:off x="2147483647" y="20050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directions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4" name="Rectangle 224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services départementaux et des rectorats de manière à faciliter et encourager une forte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5" name="Rectangle 224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participation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6" name="Rectangle 2243"/>
          <p:cNvSpPr>
            <a:spLocks noChangeArrowheads="1"/>
          </p:cNvSpPr>
          <p:nvPr/>
        </p:nvSpPr>
        <p:spPr bwMode="auto">
          <a:xfrm>
            <a:off x="12778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7" name="Rectangle 224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8" name="Rectangle 2245"/>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49" name="Rectangle 2246"/>
          <p:cNvSpPr>
            <a:spLocks noChangeArrowheads="1"/>
          </p:cNvSpPr>
          <p:nvPr/>
        </p:nvSpPr>
        <p:spPr bwMode="auto">
          <a:xfrm>
            <a:off x="7139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fin de l'année scolaire ou au début de l'année scolaire suivante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0" name="Rectangle 224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1" name="Rectangle 224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2" name="Rectangle 22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eil d'école désigne 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3" name="Rectangle 225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son sein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4" name="Rectangle 2251"/>
          <p:cNvSpPr>
            <a:spLocks noChangeArrowheads="1"/>
          </p:cNvSpPr>
          <p:nvPr/>
        </p:nvSpPr>
        <p:spPr bwMode="auto">
          <a:xfrm>
            <a:off x="11673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membres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5" name="Rectangle 2252"/>
          <p:cNvSpPr>
            <a:spLocks noChangeArrowheads="1"/>
          </p:cNvSpPr>
          <p:nvPr/>
        </p:nvSpPr>
        <p:spPr bwMode="auto">
          <a:xfrm>
            <a:off x="20601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commission composée du directeur d'école, président, d'un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6" name="Rectangle 225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enseignant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7" name="Rectangle 2254"/>
          <p:cNvSpPr>
            <a:spLocks noChangeArrowheads="1"/>
          </p:cNvSpPr>
          <p:nvPr/>
        </p:nvSpPr>
        <p:spPr bwMode="auto">
          <a:xfrm>
            <a:off x="11724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de deux parents d'élèves, d'un délégué départemental de l'Éducation nationale ainsi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8" name="Rectangle 225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 éventuellement, d'un représentant de la collect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59" name="Rectangle 22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ivité locale. Cette commission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0" name="Rectangle 22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constituée en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1" name="Rectangle 225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bureau des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2" name="Rectangle 2259"/>
          <p:cNvSpPr>
            <a:spLocks noChangeArrowheads="1"/>
          </p:cNvSpPr>
          <p:nvPr/>
        </p:nvSpPr>
        <p:spPr bwMode="auto">
          <a:xfrm>
            <a:off x="17108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3" name="Rectangle 2260"/>
          <p:cNvSpPr>
            <a:spLocks noChangeArrowheads="1"/>
          </p:cNvSpPr>
          <p:nvPr/>
        </p:nvSpPr>
        <p:spPr bwMode="auto">
          <a:xfrm>
            <a:off x="17820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chargée d'assurer l'organisation et de veiller au bon déroulement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4" name="Rectangle 226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5" name="Rectangle 2262"/>
          <p:cNvSpPr>
            <a:spLocks noChangeArrowheads="1"/>
          </p:cNvSpPr>
          <p:nvPr/>
        </p:nvSpPr>
        <p:spPr bwMode="auto">
          <a:xfrm>
            <a:off x="1069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6" name="Rectangle 226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un premier temps, elle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7" name="Rectangle 2264"/>
          <p:cNvSpPr>
            <a:spLocks noChangeArrowheads="1"/>
          </p:cNvSpPr>
          <p:nvPr/>
        </p:nvSpPr>
        <p:spPr bwMode="auto">
          <a:xfrm>
            <a:off x="20766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arrête en fonction du contexte local et des dat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8" name="Rectangle 22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fixées par le ministre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69" name="Rectangle 226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0" name="Rectangle 2267"/>
          <p:cNvSpPr>
            <a:spLocks noChangeArrowheads="1"/>
          </p:cNvSpPr>
          <p:nvPr/>
        </p:nvSpPr>
        <p:spPr bwMode="auto">
          <a:xfrm>
            <a:off x="75971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1" name="Rectangle 2268"/>
          <p:cNvSpPr>
            <a:spLocks noChangeArrowheads="1"/>
          </p:cNvSpPr>
          <p:nvPr/>
        </p:nvSpPr>
        <p:spPr bwMode="auto">
          <a:xfrm>
            <a:off x="876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ducation nationale, le calendrier des opérations 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2" name="Rectangle 22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en accord avec les représentants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3" name="Rectangle 227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associations de parents d'élèves de l'école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4" name="Rectangle 22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Le calendrier définitif est affiché dans un lieu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5" name="Rectangle 227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accessible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6" name="Rectangle 2273"/>
          <p:cNvSpPr>
            <a:spLocks noChangeArrowheads="1"/>
          </p:cNvSpPr>
          <p:nvPr/>
        </p:nvSpPr>
        <p:spPr bwMode="auto">
          <a:xfrm>
            <a:off x="11800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 parents.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7" name="Rectangle 227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un second temps,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8" name="Rectangle 2275"/>
          <p:cNvSpPr>
            <a:spLocks noChangeArrowheads="1"/>
          </p:cNvSpPr>
          <p:nvPr/>
        </p:nvSpPr>
        <p:spPr bwMode="auto">
          <a:xfrm>
            <a:off x="20233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elle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79" name="Rectangle 22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établit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0" name="Rectangle 22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listes électorales, reçoit les bulletins de vote par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1" name="Rectangle 227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correspondance sous double enveloppe, organise le dépouillement public et en publie les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2" name="Rectangle 227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retenir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3" name="Rectangle 2280"/>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 cas d'impossibilité de constituer cette commission ou en 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4" name="Rectangle 22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 de désaccord au sein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5" name="Rectangle 2282"/>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6" name="Rectangle 2283"/>
          <p:cNvSpPr>
            <a:spLocks noChangeArrowheads="1"/>
          </p:cNvSpPr>
          <p:nvPr/>
        </p:nvSpPr>
        <p:spPr bwMode="auto">
          <a:xfrm>
            <a:off x="8702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7" name="Rectangle 2284"/>
          <p:cNvSpPr>
            <a:spLocks noChangeArrowheads="1"/>
          </p:cNvSpPr>
          <p:nvPr/>
        </p:nvSpPr>
        <p:spPr bwMode="auto">
          <a:xfrm>
            <a:off x="98703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8" name="Rectangle 2285"/>
          <p:cNvSpPr>
            <a:spLocks noChangeArrowheads="1"/>
          </p:cNvSpPr>
          <p:nvPr/>
        </p:nvSpPr>
        <p:spPr bwMode="auto">
          <a:xfrm>
            <a:off x="10187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89" name="Rectangle 2286"/>
          <p:cNvSpPr>
            <a:spLocks noChangeArrowheads="1"/>
          </p:cNvSpPr>
          <p:nvPr/>
        </p:nvSpPr>
        <p:spPr bwMode="auto">
          <a:xfrm>
            <a:off x="11901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sur les modalités d'organisation du scrutin, les opérations décrites ci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0" name="Rectangle 228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1" name="Rectangle 228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dessus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2" name="Rectangle 2289"/>
          <p:cNvSpPr>
            <a:spLocks noChangeArrowheads="1"/>
          </p:cNvSpPr>
          <p:nvPr/>
        </p:nvSpPr>
        <p:spPr bwMode="auto">
          <a:xfrm>
            <a:off x="7495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incombent au directeur d'école qui veille à l'application de la réglementation en vigueur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3" name="Rectangle 2290"/>
          <p:cNvSpPr>
            <a:spLocks noChangeArrowheads="1"/>
          </p:cNvSpPr>
          <p:nvPr/>
        </p:nvSpPr>
        <p:spPr bwMode="auto">
          <a:xfrm>
            <a:off x="74954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4" name="Rectangle 2291"/>
          <p:cNvSpPr>
            <a:spLocks noChangeArrowheads="1"/>
          </p:cNvSpPr>
          <p:nvPr/>
        </p:nvSpPr>
        <p:spPr bwMode="auto">
          <a:xfrm>
            <a:off x="78892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5" name="Rectangle 2292"/>
          <p:cNvSpPr>
            <a:spLocks noChangeArrowheads="1"/>
          </p:cNvSpPr>
          <p:nvPr/>
        </p:nvSpPr>
        <p:spPr bwMode="auto">
          <a:xfrm>
            <a:off x="10226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6" name="Rectangle 2293"/>
          <p:cNvSpPr>
            <a:spLocks noChangeArrowheads="1"/>
          </p:cNvSpPr>
          <p:nvPr/>
        </p:nvSpPr>
        <p:spPr bwMode="auto">
          <a:xfrm>
            <a:off x="11025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l’arrêté du 13 mai 1985</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7" name="Rectangle 229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modifié relatif 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8" name="Rectangle 22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299" name="Rectangle 2296"/>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0" name="Rectangle 2297"/>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1" name="Rectangle 2298"/>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2" name="Rectangle 229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3" name="Rectangle 2300"/>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4" name="Rectangle 2301"/>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5" name="Rectangle 23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6" name="Rectangle 2303"/>
          <p:cNvSpPr>
            <a:spLocks noChangeArrowheads="1"/>
          </p:cNvSpPr>
          <p:nvPr/>
        </p:nvSpPr>
        <p:spPr bwMode="auto">
          <a:xfrm>
            <a:off x="5994400"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chef d’établissement organise les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7" name="Rectangle 2304"/>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8" name="Rectangle 2305"/>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veille à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09" name="Rectangle 2306"/>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ur bon déroulement et en proclame 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0" name="Rectangle 2307"/>
          <p:cNvSpPr>
            <a:spLocks noChangeArrowheads="1"/>
          </p:cNvSpPr>
          <p:nvPr/>
        </p:nvSpPr>
        <p:spPr bwMode="auto">
          <a:xfrm>
            <a:off x="5994400"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1" name="Rectangle 2308"/>
          <p:cNvSpPr>
            <a:spLocks noChangeArrowheads="1"/>
          </p:cNvSpPr>
          <p:nvPr/>
        </p:nvSpPr>
        <p:spPr bwMode="auto">
          <a:xfrm>
            <a:off x="105308400"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2" name="Rectangle 230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Il existe au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3" name="Rectangle 2310"/>
          <p:cNvSpPr>
            <a:spLocks noChangeArrowheads="1"/>
          </p:cNvSpPr>
          <p:nvPr/>
        </p:nvSpPr>
        <p:spPr bwMode="auto">
          <a:xfrm>
            <a:off x="12740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sein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4" name="Rectangle 2311"/>
          <p:cNvSpPr>
            <a:spLocks noChangeArrowheads="1"/>
          </p:cNvSpPr>
          <p:nvPr/>
        </p:nvSpPr>
        <p:spPr bwMode="auto">
          <a:xfrm>
            <a:off x="15470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chaque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5" name="Rectangle 23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rectorat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6" name="Rectangle 231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direction des services départementaux de l’éducation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7" name="Rectangle 231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 un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8" name="Rectangle 2315"/>
          <p:cNvSpPr>
            <a:spLocks noChangeArrowheads="1"/>
          </p:cNvSpPr>
          <p:nvPr/>
        </p:nvSpPr>
        <p:spPr bwMode="auto">
          <a:xfrm>
            <a:off x="12702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19" name="Rectangle 2316"/>
          <p:cNvSpPr>
            <a:spLocks noChangeArrowheads="1"/>
          </p:cNvSpPr>
          <p:nvPr/>
        </p:nvSpPr>
        <p:spPr bwMode="auto">
          <a:xfrm>
            <a:off x="13540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correspondant élection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0" name="Rectangle 23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1" name="Rectangle 23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2" name="Rectangle 23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qui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3" name="Rectangle 23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4" name="Rectangle 232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l’interlocuteur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5" name="Rectangle 23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privilégié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6" name="Rectangle 23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7" name="Rectangle 23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chefs d’établ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8" name="Rectangle 23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issement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29" name="Rectangle 232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des directeurs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0" name="Rectangle 2327"/>
          <p:cNvSpPr>
            <a:spLocks noChangeArrowheads="1"/>
          </p:cNvSpPr>
          <p:nvPr/>
        </p:nvSpPr>
        <p:spPr bwMode="auto">
          <a:xfrm>
            <a:off x="19344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1" name="Rectangle 23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toutes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2" name="Rectangle 232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qu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3" name="Rectangle 233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estions relatives aux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4" name="Rectangle 23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représentants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5" name="Rectangle 233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6" name="Rectangle 2333"/>
          <p:cNvSpPr>
            <a:spLocks noChangeArrowheads="1"/>
          </p:cNvSpPr>
          <p:nvPr/>
        </p:nvSpPr>
        <p:spPr bwMode="auto">
          <a:xfrm>
            <a:off x="14403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7" name="Rectangle 233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sein de la direction générale de l’enseignement scolaire (Dgesco),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8" name="Rectangle 23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bureau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39" name="Rectangle 233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 fonctionnement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0" name="Rectangle 233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écoles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1" name="Rectangle 2338"/>
          <p:cNvSpPr>
            <a:spLocks noChangeArrowheads="1"/>
          </p:cNvSpPr>
          <p:nvPr/>
        </p:nvSpPr>
        <p:spPr bwMode="auto">
          <a:xfrm>
            <a:off x="13171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établissements, de la vie scolaire, des relations avec les parents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2" name="Rectangle 23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3" name="Rectangle 234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de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4" name="Rectangle 234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réglementation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5" name="Rectangle 2342"/>
          <p:cNvSpPr>
            <a:spLocks noChangeArrowheads="1"/>
          </p:cNvSpPr>
          <p:nvPr/>
        </p:nvSpPr>
        <p:spPr bwMode="auto">
          <a:xfrm>
            <a:off x="13832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6" name="Rectangle 2343"/>
          <p:cNvSpPr>
            <a:spLocks noChangeArrowheads="1"/>
          </p:cNvSpPr>
          <p:nvPr/>
        </p:nvSpPr>
        <p:spPr bwMode="auto">
          <a:xfrm>
            <a:off x="14518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pilote les éle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7" name="Rectangle 2344"/>
          <p:cNvSpPr>
            <a:spLocks noChangeArrowheads="1"/>
          </p:cNvSpPr>
          <p:nvPr/>
        </p:nvSpPr>
        <p:spPr bwMode="auto">
          <a:xfrm>
            <a:off x="21353970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8" name="Rectangle 234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suit la remontée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49" name="Rectangle 234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via l’application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0" name="Rectangle 234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informatique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1" name="Rectangle 234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2" name="Rectangle 2349"/>
          <p:cNvSpPr>
            <a:spLocks noChangeArrowheads="1"/>
          </p:cNvSpPr>
          <p:nvPr/>
        </p:nvSpPr>
        <p:spPr bwMode="auto">
          <a:xfrm>
            <a:off x="11266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 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3" name="Rectangle 2350"/>
          <p:cNvSpPr>
            <a:spLocks noChangeArrowheads="1"/>
          </p:cNvSpPr>
          <p:nvPr/>
        </p:nvSpPr>
        <p:spPr bwMode="auto">
          <a:xfrm>
            <a:off x="16816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transmet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4" name="Rectangle 23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5" name="Rectangle 23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nationaux</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6" name="Rectangle 23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cabinet du m</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7" name="Rectangle 23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inistre pour la publication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8" name="Rectangle 235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officiel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59" name="Rectangle 2356"/>
          <p:cNvSpPr>
            <a:spLocks noChangeArrowheads="1"/>
          </p:cNvSpPr>
          <p:nvPr/>
        </p:nvSpPr>
        <p:spPr bwMode="auto">
          <a:xfrm>
            <a:off x="95402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0" name="Rectangle 2357"/>
          <p:cNvSpPr>
            <a:spLocks noChangeArrowheads="1"/>
          </p:cNvSpPr>
          <p:nvPr/>
        </p:nvSpPr>
        <p:spPr bwMode="auto">
          <a:xfrm>
            <a:off x="10733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via un communiqué de presse.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1" name="Rectangle 235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L’application nationale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2" name="Rectangle 2359"/>
          <p:cNvSpPr>
            <a:spLocks noChangeArrowheads="1"/>
          </p:cNvSpPr>
          <p:nvPr/>
        </p:nvSpPr>
        <p:spPr bwMode="auto">
          <a:xfrm>
            <a:off x="17959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3" name="Rectangle 2360"/>
          <p:cNvSpPr>
            <a:spLocks noChangeArrowheads="1"/>
          </p:cNvSpPr>
          <p:nvPr/>
        </p:nvSpPr>
        <p:spPr bwMode="auto">
          <a:xfrm>
            <a:off x="18785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 aux Conseils d’École 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4" name="Rectangle 23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 Conseils 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5" name="Rectangle 23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6" name="Rectangle 236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7" name="Rectangle 236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est l’outil utilisé pour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8" name="Rectangle 2365"/>
          <p:cNvSpPr>
            <a:spLocks noChangeArrowheads="1"/>
          </p:cNvSpPr>
          <p:nvPr/>
        </p:nvSpPr>
        <p:spPr bwMode="auto">
          <a:xfrm>
            <a:off x="18493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69" name="Rectangle 2366"/>
          <p:cNvSpPr>
            <a:spLocks noChangeArrowheads="1"/>
          </p:cNvSpPr>
          <p:nvPr/>
        </p:nvSpPr>
        <p:spPr bwMode="auto">
          <a:xfrm>
            <a:off x="18772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0" name="Rectangle 2367"/>
          <p:cNvSpPr>
            <a:spLocks noChangeArrowheads="1"/>
          </p:cNvSpPr>
          <p:nvPr/>
        </p:nvSpPr>
        <p:spPr bwMode="auto">
          <a:xfrm>
            <a:off x="20080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saisie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1" name="Rectangle 236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résultats 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2" name="Rectangle 23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3" name="Rectangle 237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Elle répond à une exigence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4" name="Rectangle 237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transparence réclamée par les fédérations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5" name="Rectangle 23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unions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6" name="Rectangle 23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7" name="Rectangle 23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grâce à une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8" name="Rectangle 23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saisie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79" name="Rectangle 23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0" name="Rectangle 237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 école par école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1" name="Rectangle 2378"/>
          <p:cNvSpPr>
            <a:spLocks noChangeArrowheads="1"/>
          </p:cNvSpPr>
          <p:nvPr/>
        </p:nvSpPr>
        <p:spPr bwMode="auto">
          <a:xfrm>
            <a:off x="2095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établissement par établissement. Elle permet également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2" name="Rectangle 23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3" name="Rectangle 238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publication plus rapide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4" name="Rectangle 2381"/>
          <p:cNvSpPr>
            <a:spLocks noChangeArrowheads="1"/>
          </p:cNvSpPr>
          <p:nvPr/>
        </p:nvSpPr>
        <p:spPr bwMode="auto">
          <a:xfrm>
            <a:off x="18010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pl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5" name="Rectangle 2382"/>
          <p:cNvSpPr>
            <a:spLocks noChangeArrowheads="1"/>
          </p:cNvSpPr>
          <p:nvPr/>
        </p:nvSpPr>
        <p:spPr bwMode="auto">
          <a:xfrm>
            <a:off x="20233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us fiable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6" name="Rectangle 23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7" name="Rectangle 23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sultats définitifs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8" name="Rectangle 23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89" name="Rectangle 23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0" name="Rectangle 238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1" name="Rectangle 2388"/>
          <p:cNvSpPr>
            <a:spLocks noChangeArrowheads="1"/>
          </p:cNvSpPr>
          <p:nvPr/>
        </p:nvSpPr>
        <p:spPr bwMode="auto">
          <a:xfrm>
            <a:off x="8308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fiabil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2" name="Rectangle 2389"/>
          <p:cNvSpPr>
            <a:spLocks noChangeArrowheads="1"/>
          </p:cNvSpPr>
          <p:nvPr/>
        </p:nvSpPr>
        <p:spPr bwMode="auto">
          <a:xfrm>
            <a:off x="10847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ité des résultats notamment par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3" name="Rectangle 23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4" name="Rectangle 2391"/>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5" name="Rectangle 2392"/>
          <p:cNvSpPr>
            <a:spLocks noChangeArrowheads="1"/>
          </p:cNvSpPr>
          <p:nvPr/>
        </p:nvSpPr>
        <p:spPr bwMode="auto">
          <a:xfrm>
            <a:off x="9743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6" name="Rectangle 2393"/>
          <p:cNvSpPr>
            <a:spLocks noChangeArrowheads="1"/>
          </p:cNvSpPr>
          <p:nvPr/>
        </p:nvSpPr>
        <p:spPr bwMode="auto">
          <a:xfrm>
            <a:off x="11432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contrôle automatique de la cohérence des données saisies (nombre d’inscrits, nombre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7" name="Rectangle 2394"/>
          <p:cNvSpPr>
            <a:spLocks noChangeArrowheads="1"/>
          </p:cNvSpPr>
          <p:nvPr/>
        </p:nvSpPr>
        <p:spPr bwMode="auto">
          <a:xfrm>
            <a:off x="97688400" y="638587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votants, nombre de voix par liste)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8" name="Rectangle 23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399" name="Rectangle 2396"/>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0" name="Rectangle 2397"/>
          <p:cNvSpPr>
            <a:spLocks noChangeArrowheads="1"/>
          </p:cNvSpPr>
          <p:nvPr/>
        </p:nvSpPr>
        <p:spPr bwMode="auto">
          <a:xfrm>
            <a:off x="97434400" y="65522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1" name="Rectangle 2398"/>
          <p:cNvSpPr>
            <a:spLocks noChangeArrowheads="1"/>
          </p:cNvSpPr>
          <p:nvPr/>
        </p:nvSpPr>
        <p:spPr bwMode="auto">
          <a:xfrm>
            <a:off x="1133049550" y="65522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calcul automatique du taux de pa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2" name="Rectangle 2399"/>
          <p:cNvSpPr>
            <a:spLocks noChangeArrowheads="1"/>
          </p:cNvSpPr>
          <p:nvPr/>
        </p:nvSpPr>
        <p:spPr bwMode="auto">
          <a:xfrm>
            <a:off x="2147483647" y="65522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rticipation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3" name="Rectangle 2400"/>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4" name="Rectangle 2401"/>
          <p:cNvSpPr>
            <a:spLocks noChangeArrowheads="1"/>
          </p:cNvSpPr>
          <p:nvPr/>
        </p:nvSpPr>
        <p:spPr bwMode="auto">
          <a:xfrm>
            <a:off x="97434400" y="671988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5" name="Rectangle 2402"/>
          <p:cNvSpPr>
            <a:spLocks noChangeArrowheads="1"/>
          </p:cNvSpPr>
          <p:nvPr/>
        </p:nvSpPr>
        <p:spPr bwMode="auto">
          <a:xfrm>
            <a:off x="1133049550" y="671988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calcul automatique du quotient électoral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6" name="Rectangle 2403"/>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7" name="Rectangle 2404"/>
          <p:cNvSpPr>
            <a:spLocks noChangeArrowheads="1"/>
          </p:cNvSpPr>
          <p:nvPr/>
        </p:nvSpPr>
        <p:spPr bwMode="auto">
          <a:xfrm>
            <a:off x="97434400" y="6886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8" name="Rectangle 2405"/>
          <p:cNvSpPr>
            <a:spLocks noChangeArrowheads="1"/>
          </p:cNvSpPr>
          <p:nvPr/>
        </p:nvSpPr>
        <p:spPr bwMode="auto">
          <a:xfrm>
            <a:off x="1133049550" y="6886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calcul automatique de la répartition des sièges pour chaque liste de candidats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09" name="Rectangle 24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0" name="Rectangle 2407"/>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1" name="Rectangle 2408"/>
          <p:cNvSpPr>
            <a:spLocks noChangeArrowheads="1"/>
          </p:cNvSpPr>
          <p:nvPr/>
        </p:nvSpPr>
        <p:spPr bwMode="auto">
          <a:xfrm>
            <a:off x="97434400" y="70542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2" name="Rectangle 2409"/>
          <p:cNvSpPr>
            <a:spLocks noChangeArrowheads="1"/>
          </p:cNvSpPr>
          <p:nvPr/>
        </p:nvSpPr>
        <p:spPr bwMode="auto">
          <a:xfrm>
            <a:off x="1131779550" y="70542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procès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3" name="Rectangle 2410"/>
          <p:cNvSpPr>
            <a:spLocks noChangeArrowheads="1"/>
          </p:cNvSpPr>
          <p:nvPr/>
        </p:nvSpPr>
        <p:spPr bwMode="auto">
          <a:xfrm>
            <a:off x="14861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4" name="Rectangle 2411"/>
          <p:cNvSpPr>
            <a:spLocks noChangeArrowheads="1"/>
          </p:cNvSpPr>
          <p:nvPr/>
        </p:nvSpPr>
        <p:spPr bwMode="auto">
          <a:xfrm>
            <a:off x="1517859550" y="70542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verbal type imprimable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5" name="Rectangle 241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6" name="Rectangle 2413"/>
          <p:cNvSpPr>
            <a:spLocks noChangeArrowheads="1"/>
          </p:cNvSpPr>
          <p:nvPr/>
        </p:nvSpPr>
        <p:spPr bwMode="auto">
          <a:xfrm>
            <a:off x="78003400" y="734447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Références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7" name="Rectangle 2414"/>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8" name="Rectangle 2415"/>
          <p:cNvSpPr>
            <a:spLocks noChangeArrowheads="1"/>
          </p:cNvSpPr>
          <p:nvPr/>
        </p:nvSpPr>
        <p:spPr bwMode="auto">
          <a:xfrm>
            <a:off x="85115400" y="750023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19" name="Rectangle 2416"/>
          <p:cNvSpPr>
            <a:spLocks noChangeArrowheads="1"/>
          </p:cNvSpPr>
          <p:nvPr/>
        </p:nvSpPr>
        <p:spPr bwMode="auto">
          <a:xfrm>
            <a:off x="9578340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0" name="Rectangle 2417"/>
          <p:cNvSpPr>
            <a:spLocks noChangeArrowheads="1"/>
          </p:cNvSpPr>
          <p:nvPr/>
        </p:nvSpPr>
        <p:spPr bwMode="auto">
          <a:xfrm>
            <a:off x="1309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1" name="Rectangle 2418"/>
          <p:cNvSpPr>
            <a:spLocks noChangeArrowheads="1"/>
          </p:cNvSpPr>
          <p:nvPr/>
        </p:nvSpPr>
        <p:spPr bwMode="auto">
          <a:xfrm>
            <a:off x="137180955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2" name="Rectangle 2419"/>
          <p:cNvSpPr>
            <a:spLocks noChangeArrowheads="1"/>
          </p:cNvSpPr>
          <p:nvPr/>
        </p:nvSpPr>
        <p:spPr bwMode="auto">
          <a:xfrm>
            <a:off x="15902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3" name="Rectangle 2420"/>
          <p:cNvSpPr>
            <a:spLocks noChangeArrowheads="1"/>
          </p:cNvSpPr>
          <p:nvPr/>
        </p:nvSpPr>
        <p:spPr bwMode="auto">
          <a:xfrm>
            <a:off x="1660099550" y="750023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4" name="Rectangle 2421"/>
          <p:cNvSpPr>
            <a:spLocks noChangeArrowheads="1"/>
          </p:cNvSpPr>
          <p:nvPr/>
        </p:nvSpPr>
        <p:spPr bwMode="auto">
          <a:xfrm>
            <a:off x="176677955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5" name="Rectangle 2422"/>
          <p:cNvSpPr>
            <a:spLocks noChangeArrowheads="1"/>
          </p:cNvSpPr>
          <p:nvPr/>
        </p:nvSpPr>
        <p:spPr bwMode="auto">
          <a:xfrm>
            <a:off x="19928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6" name="Rectangle 2423"/>
          <p:cNvSpPr>
            <a:spLocks noChangeArrowheads="1"/>
          </p:cNvSpPr>
          <p:nvPr/>
        </p:nvSpPr>
        <p:spPr bwMode="auto">
          <a:xfrm>
            <a:off x="2060149550" y="75197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rrêté du 13 mai 1985 modifié relatif 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7" name="Rectangle 24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8" name="Rectangle 2425"/>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29" name="Rectangle 2426"/>
          <p:cNvSpPr>
            <a:spLocks noChangeArrowheads="1"/>
          </p:cNvSpPr>
          <p:nvPr/>
        </p:nvSpPr>
        <p:spPr bwMode="auto">
          <a:xfrm>
            <a:off x="85115400" y="76754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0" name="Rectangle 2427"/>
          <p:cNvSpPr>
            <a:spLocks noChangeArrowheads="1"/>
          </p:cNvSpPr>
          <p:nvPr/>
        </p:nvSpPr>
        <p:spPr bwMode="auto">
          <a:xfrm>
            <a:off x="9781540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1" name="Rectangle 2428"/>
          <p:cNvSpPr>
            <a:spLocks noChangeArrowheads="1"/>
          </p:cNvSpPr>
          <p:nvPr/>
        </p:nvSpPr>
        <p:spPr bwMode="auto">
          <a:xfrm>
            <a:off x="132989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2" name="Rectangle 2429"/>
          <p:cNvSpPr>
            <a:spLocks noChangeArrowheads="1"/>
          </p:cNvSpPr>
          <p:nvPr/>
        </p:nvSpPr>
        <p:spPr bwMode="auto">
          <a:xfrm>
            <a:off x="139212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3" name="Rectangle 2430"/>
          <p:cNvSpPr>
            <a:spLocks noChangeArrowheads="1"/>
          </p:cNvSpPr>
          <p:nvPr/>
        </p:nvSpPr>
        <p:spPr bwMode="auto">
          <a:xfrm>
            <a:off x="161056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4" name="Rectangle 2431"/>
          <p:cNvSpPr>
            <a:spLocks noChangeArrowheads="1"/>
          </p:cNvSpPr>
          <p:nvPr/>
        </p:nvSpPr>
        <p:spPr bwMode="auto">
          <a:xfrm>
            <a:off x="19674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5" name="Rectangle 2432"/>
          <p:cNvSpPr>
            <a:spLocks noChangeArrowheads="1"/>
          </p:cNvSpPr>
          <p:nvPr/>
        </p:nvSpPr>
        <p:spPr bwMode="auto">
          <a:xfrm>
            <a:off x="2002999550"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26 à 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6" name="Rectangle 243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7" name="Rectangle 2434"/>
          <p:cNvSpPr>
            <a:spLocks noChangeArrowheads="1"/>
          </p:cNvSpPr>
          <p:nvPr/>
        </p:nvSpPr>
        <p:spPr bwMode="auto">
          <a:xfrm>
            <a:off x="2147483647" y="769499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36 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8" name="Rectangle 243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39" name="Rectangle 2436"/>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0" name="Rectangle 2437"/>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1" name="Rectangle 2438"/>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2" name="Rectangle 243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3" name="Rectangle 2440"/>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4" name="Rectangle 2441"/>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5" name="Rectangle 244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6" name="Rectangle 2443"/>
          <p:cNvSpPr>
            <a:spLocks noChangeArrowheads="1"/>
          </p:cNvSpPr>
          <p:nvPr/>
        </p:nvSpPr>
        <p:spPr bwMode="auto">
          <a:xfrm>
            <a:off x="5994400" y="18488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7" name="Rectangle 2444"/>
          <p:cNvSpPr>
            <a:spLocks noChangeArrowheads="1"/>
          </p:cNvSpPr>
          <p:nvPr/>
        </p:nvSpPr>
        <p:spPr bwMode="auto">
          <a:xfrm>
            <a:off x="79527400" y="18488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8" name="Rectangle 2445"/>
          <p:cNvSpPr>
            <a:spLocks noChangeArrowheads="1"/>
          </p:cNvSpPr>
          <p:nvPr/>
        </p:nvSpPr>
        <p:spPr bwMode="auto">
          <a:xfrm>
            <a:off x="84099400" y="18488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juin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49" name="Rectangle 2446"/>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0" name="Rectangle 2447"/>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ote de service annuelle fixant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1" name="Rectangle 2448"/>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date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2" name="Rectangle 2449"/>
          <p:cNvSpPr>
            <a:spLocks noChangeArrowheads="1"/>
          </p:cNvSpPr>
          <p:nvPr/>
        </p:nvSpPr>
        <p:spPr bwMode="auto">
          <a:xfrm>
            <a:off x="2147483647" y="1735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3" name="Rectangle 2450"/>
          <p:cNvSpPr>
            <a:spLocks noChangeArrowheads="1"/>
          </p:cNvSpPr>
          <p:nvPr/>
        </p:nvSpPr>
        <p:spPr bwMode="auto">
          <a:xfrm>
            <a:off x="2147483647" y="196064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(Publication au bulletin officiel de l’éducation 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4" name="Rectangle 245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Juillet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5" name="Rectangle 24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6" name="Rectangle 245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ote technique relative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7" name="Rectangle 24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à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8" name="Rectangle 24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l’organisation de la remontée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59" name="Rectangle 24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0" name="Rectangle 245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(adressée aux rectorats)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1" name="Rectangle 245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2" name="Rectangle 245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Septembre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3" name="Rectangle 246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Information sur l’organisation des élections lors de la réunion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4" name="Rectangle 24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5" name="Rectangle 24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ntrée dans les écoles, collèges et 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6" name="Rectangle 246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7" name="Rectangle 24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ans les quinze jours qui suivent la rentrée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8" name="Rectangle 24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réunion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69" name="Rectangle 246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0" name="Rectangle 246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responsables de liste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1" name="Rectangle 246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2" name="Rectangle 246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3" name="Rectangle 247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4" name="Rectangle 247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lection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5" name="Rectangle 247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6" name="Rectangle 247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représ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7" name="Rectangle 24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entants des parents d’élèves au 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8" name="Rectangle 24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79" name="Rectangle 24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0" name="Rectangle 24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1" name="Rectangle 247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conseil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2" name="Rectangle 24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d’administration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3" name="Rectangle 24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4" name="Rectangle 24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collèges 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5" name="Rectangle 24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 lycées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6" name="Rectangle 24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7" name="Rectangle 248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Réunion d’information à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8" name="Rectangle 248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destination des parents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89" name="Rectangle 248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 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0" name="Rectangle 2487"/>
          <p:cNvSpPr>
            <a:spLocks noChangeArrowheads="1"/>
          </p:cNvSpPr>
          <p:nvPr/>
        </p:nvSpPr>
        <p:spPr bwMode="auto">
          <a:xfrm>
            <a:off x="13298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l’organisation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1" name="Rectangle 248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élections de leurs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2" name="Rectangle 2489"/>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représentants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3" name="Rectangle 24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 début d’année scolaire, lors de la réunion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4" name="Rectangle 24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parents 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5" name="Rectangle 2492"/>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6" name="Rectangle 2493"/>
          <p:cNvSpPr>
            <a:spLocks noChangeArrowheads="1"/>
          </p:cNvSpPr>
          <p:nvPr/>
        </p:nvSpPr>
        <p:spPr bwMode="auto">
          <a:xfrm>
            <a:off x="66548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tablissement de la liste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7" name="Rectangle 249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8" name="Rectangle 249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Vingt jours avant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499" name="Rectangle 24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0" name="Rectangle 24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1" name="Rectangle 2498"/>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Dépôt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2" name="Rectangle 2499"/>
          <p:cNvSpPr>
            <a:spLocks noChangeArrowheads="1"/>
          </p:cNvSpPr>
          <p:nvPr/>
        </p:nvSpPr>
        <p:spPr bwMode="auto">
          <a:xfrm>
            <a:off x="99720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affichage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3" name="Rectangle 2500"/>
          <p:cNvSpPr>
            <a:spLocks noChangeArrowheads="1"/>
          </p:cNvSpPr>
          <p:nvPr/>
        </p:nvSpPr>
        <p:spPr bwMode="auto">
          <a:xfrm>
            <a:off x="18544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4" name="Rectangle 250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listes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5" name="Rectangle 2502"/>
          <p:cNvSpPr>
            <a:spLocks noChangeArrowheads="1"/>
          </p:cNvSpPr>
          <p:nvPr/>
        </p:nvSpPr>
        <p:spPr bwMode="auto">
          <a:xfrm>
            <a:off x="107081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6" name="Rectangle 25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Dix jours francs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7" name="Rectangle 25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8" name="Rectangle 25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09" name="Rectangle 2506"/>
          <p:cNvSpPr>
            <a:spLocks noChangeArrowheads="1"/>
          </p:cNvSpPr>
          <p:nvPr/>
        </p:nvSpPr>
        <p:spPr bwMode="auto">
          <a:xfrm>
            <a:off x="5994400" y="656494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limite pour remplacer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0" name="Rectangle 2507"/>
          <p:cNvSpPr>
            <a:spLocks noChangeArrowheads="1"/>
          </p:cNvSpPr>
          <p:nvPr/>
        </p:nvSpPr>
        <p:spPr bwMode="auto">
          <a:xfrm>
            <a:off x="5994400"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candidat qui se serait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1" name="Rectangle 2508"/>
          <p:cNvSpPr>
            <a:spLocks noChangeArrowheads="1"/>
          </p:cNvSpPr>
          <p:nvPr/>
        </p:nvSpPr>
        <p:spPr bwMode="auto">
          <a:xfrm>
            <a:off x="5994400" y="68865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désisté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2" name="Rectangle 2509"/>
          <p:cNvSpPr>
            <a:spLocks noChangeArrowheads="1"/>
          </p:cNvSpPr>
          <p:nvPr/>
        </p:nvSpPr>
        <p:spPr bwMode="auto">
          <a:xfrm>
            <a:off x="2147483647"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Huit jours francs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3" name="Rectangle 2510"/>
          <p:cNvSpPr>
            <a:spLocks noChangeArrowheads="1"/>
          </p:cNvSpPr>
          <p:nvPr/>
        </p:nvSpPr>
        <p:spPr bwMode="auto">
          <a:xfrm>
            <a:off x="2147483647"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4" name="Rectangle 2511"/>
          <p:cNvSpPr>
            <a:spLocks noChangeArrowheads="1"/>
          </p:cNvSpPr>
          <p:nvPr/>
        </p:nvSpPr>
        <p:spPr bwMode="auto">
          <a:xfrm>
            <a:off x="2147483647" y="672623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5" name="Rectangle 2512"/>
          <p:cNvSpPr>
            <a:spLocks noChangeArrowheads="1"/>
          </p:cNvSpPr>
          <p:nvPr/>
        </p:nvSpPr>
        <p:spPr bwMode="auto">
          <a:xfrm>
            <a:off x="5994400" y="71850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Remise ou envoi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6" name="Rectangle 2513"/>
          <p:cNvSpPr>
            <a:spLocks noChangeArrowheads="1"/>
          </p:cNvSpPr>
          <p:nvPr/>
        </p:nvSpPr>
        <p:spPr bwMode="auto">
          <a:xfrm>
            <a:off x="599440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matériel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7" name="Rectangle 2514"/>
          <p:cNvSpPr>
            <a:spLocks noChangeArrowheads="1"/>
          </p:cNvSpPr>
          <p:nvPr/>
        </p:nvSpPr>
        <p:spPr bwMode="auto">
          <a:xfrm>
            <a:off x="118854855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8" name="Rectangle 2515"/>
          <p:cNvSpPr>
            <a:spLocks noChangeArrowheads="1"/>
          </p:cNvSpPr>
          <p:nvPr/>
        </p:nvSpPr>
        <p:spPr bwMode="auto">
          <a:xfrm>
            <a:off x="14728190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19" name="Rectangle 2516"/>
          <p:cNvSpPr>
            <a:spLocks noChangeArrowheads="1"/>
          </p:cNvSpPr>
          <p:nvPr/>
        </p:nvSpPr>
        <p:spPr bwMode="auto">
          <a:xfrm>
            <a:off x="159913955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0" name="Rectangle 2517"/>
          <p:cNvSpPr>
            <a:spLocks noChangeArrowheads="1"/>
          </p:cNvSpPr>
          <p:nvPr/>
        </p:nvSpPr>
        <p:spPr bwMode="auto">
          <a:xfrm>
            <a:off x="1855603350"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aux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1" name="Rectangle 2518"/>
          <p:cNvSpPr>
            <a:spLocks noChangeArrowheads="1"/>
          </p:cNvSpPr>
          <p:nvPr/>
        </p:nvSpPr>
        <p:spPr bwMode="auto">
          <a:xfrm>
            <a:off x="5994400" y="7506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parents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2" name="Rectangle 2519"/>
          <p:cNvSpPr>
            <a:spLocks noChangeArrowheads="1"/>
          </p:cNvSpPr>
          <p:nvPr/>
        </p:nvSpPr>
        <p:spPr bwMode="auto">
          <a:xfrm>
            <a:off x="102768400" y="75063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d’élèves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3" name="Rectangle 2520"/>
          <p:cNvSpPr>
            <a:spLocks noChangeArrowheads="1"/>
          </p:cNvSpPr>
          <p:nvPr/>
        </p:nvSpPr>
        <p:spPr bwMode="auto">
          <a:xfrm>
            <a:off x="2147483647"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Six jours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4" name="Rectangle 2521"/>
          <p:cNvSpPr>
            <a:spLocks noChangeArrowheads="1"/>
          </p:cNvSpPr>
          <p:nvPr/>
        </p:nvSpPr>
        <p:spPr bwMode="auto">
          <a:xfrm>
            <a:off x="2147483647"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5" name="Rectangle 2522"/>
          <p:cNvSpPr>
            <a:spLocks noChangeArrowheads="1"/>
          </p:cNvSpPr>
          <p:nvPr/>
        </p:nvSpPr>
        <p:spPr bwMode="auto">
          <a:xfrm>
            <a:off x="2147483647" y="73463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6" name="Rectangle 2523"/>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7" name="Rectangle 2524"/>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8" name="Rectangle 2525"/>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29" name="Rectangle 25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0" name="Rectangle 2527"/>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1" name="Rectangle 2528"/>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2" name="Rectangle 2529"/>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3" name="Rectangle 2530"/>
          <p:cNvSpPr>
            <a:spLocks noChangeArrowheads="1"/>
          </p:cNvSpPr>
          <p:nvPr/>
        </p:nvSpPr>
        <p:spPr bwMode="auto">
          <a:xfrm>
            <a:off x="5994400" y="6751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4" name="Rectangle 2531"/>
          <p:cNvSpPr>
            <a:spLocks noChangeArrowheads="1"/>
          </p:cNvSpPr>
          <p:nvPr/>
        </p:nvSpPr>
        <p:spPr bwMode="auto">
          <a:xfrm>
            <a:off x="2147483647" y="67519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Dates fixées par la note de service annuelle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5" name="Rectangle 2532"/>
          <p:cNvSpPr>
            <a:spLocks noChangeArrowheads="1"/>
          </p:cNvSpPr>
          <p:nvPr/>
        </p:nvSpPr>
        <p:spPr bwMode="auto">
          <a:xfrm>
            <a:off x="5994400" y="973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Dépouillement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6" name="Rectangle 2533"/>
          <p:cNvSpPr>
            <a:spLocks noChangeArrowheads="1"/>
          </p:cNvSpPr>
          <p:nvPr/>
        </p:nvSpPr>
        <p:spPr bwMode="auto">
          <a:xfrm>
            <a:off x="2147483647" y="9738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Immédiatement après la clôture du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7" name="Rectangle 2534"/>
          <p:cNvSpPr>
            <a:spLocks noChangeArrowheads="1"/>
          </p:cNvSpPr>
          <p:nvPr/>
        </p:nvSpPr>
        <p:spPr bwMode="auto">
          <a:xfrm>
            <a:off x="5994400" y="12723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Affichage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8" name="Rectangle 2535"/>
          <p:cNvSpPr>
            <a:spLocks noChangeArrowheads="1"/>
          </p:cNvSpPr>
          <p:nvPr/>
        </p:nvSpPr>
        <p:spPr bwMode="auto">
          <a:xfrm>
            <a:off x="2147483647" y="12723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Immédiatement après la proclamation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39" name="Rectangle 2536"/>
          <p:cNvSpPr>
            <a:spLocks noChangeArrowheads="1"/>
          </p:cNvSpPr>
          <p:nvPr/>
        </p:nvSpPr>
        <p:spPr bwMode="auto">
          <a:xfrm>
            <a:off x="5994400"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Remontée des résu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0" name="Rectangle 2537"/>
          <p:cNvSpPr>
            <a:spLocks noChangeArrowheads="1"/>
          </p:cNvSpPr>
          <p:nvPr/>
        </p:nvSpPr>
        <p:spPr bwMode="auto">
          <a:xfrm>
            <a:off x="1611839550"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1" name="Rectangle 2538"/>
          <p:cNvSpPr>
            <a:spLocks noChangeArrowheads="1"/>
          </p:cNvSpPr>
          <p:nvPr/>
        </p:nvSpPr>
        <p:spPr bwMode="auto">
          <a:xfrm>
            <a:off x="2147483647"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Via l’application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2" name="Rectangle 2539"/>
          <p:cNvSpPr>
            <a:spLocks noChangeArrowheads="1"/>
          </p:cNvSpPr>
          <p:nvPr/>
        </p:nvSpPr>
        <p:spPr bwMode="auto">
          <a:xfrm>
            <a:off x="2147483647"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3" name="Rectangle 2540"/>
          <p:cNvSpPr>
            <a:spLocks noChangeArrowheads="1"/>
          </p:cNvSpPr>
          <p:nvPr/>
        </p:nvSpPr>
        <p:spPr bwMode="auto">
          <a:xfrm>
            <a:off x="2147483647" y="1569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ECECA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4" name="Rectangle 2541"/>
          <p:cNvSpPr>
            <a:spLocks noChangeArrowheads="1"/>
          </p:cNvSpPr>
          <p:nvPr/>
        </p:nvSpPr>
        <p:spPr bwMode="auto">
          <a:xfrm>
            <a:off x="1079709550" y="193421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5" name="Rectangle 2542"/>
          <p:cNvSpPr>
            <a:spLocks noChangeArrowheads="1"/>
          </p:cNvSpPr>
          <p:nvPr/>
        </p:nvSpPr>
        <p:spPr bwMode="auto">
          <a:xfrm>
            <a:off x="1436579550" y="193421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Exemple de calendrier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6" name="Rectangle 2543"/>
          <p:cNvSpPr>
            <a:spLocks noChangeArrowheads="1"/>
          </p:cNvSpPr>
          <p:nvPr/>
        </p:nvSpPr>
        <p:spPr bwMode="auto">
          <a:xfrm>
            <a:off x="2147483647" y="1934216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pour l’année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7" name="Rectangle 2544"/>
          <p:cNvSpPr>
            <a:spLocks noChangeArrowheads="1"/>
          </p:cNvSpPr>
          <p:nvPr/>
        </p:nvSpPr>
        <p:spPr bwMode="auto">
          <a:xfrm>
            <a:off x="1436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8" name="Rectangle 2545"/>
          <p:cNvSpPr>
            <a:spLocks noChangeArrowheads="1"/>
          </p:cNvSpPr>
          <p:nvPr/>
        </p:nvSpPr>
        <p:spPr bwMode="auto">
          <a:xfrm>
            <a:off x="18632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1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49" name="Rectangle 2546"/>
          <p:cNvSpPr>
            <a:spLocks noChangeArrowheads="1"/>
          </p:cNvSpPr>
          <p:nvPr/>
        </p:nvSpPr>
        <p:spPr bwMode="auto">
          <a:xfrm>
            <a:off x="19166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2019</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0" name="Rectangle 254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1" name="Rectangle 254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vendredi 12 octobre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2" name="Rectangle 254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3" name="Rectangle 255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4" name="Rectangle 255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 13 octobre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5" name="Rectangle 255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6" name="Rectangle 2553"/>
          <p:cNvSpPr>
            <a:spLocks noChangeArrowheads="1"/>
          </p:cNvSpPr>
          <p:nvPr/>
        </p:nvSpPr>
        <p:spPr bwMode="auto">
          <a:xfrm>
            <a:off x="5994400" y="3351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Réunion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7" name="Rectangle 2554"/>
          <p:cNvSpPr>
            <a:spLocks noChangeArrowheads="1"/>
          </p:cNvSpPr>
          <p:nvPr/>
        </p:nvSpPr>
        <p:spPr bwMode="auto">
          <a:xfrm>
            <a:off x="105181400" y="3351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responsables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8" name="Rectangle 2555"/>
          <p:cNvSpPr>
            <a:spLocks noChangeArrowheads="1"/>
          </p:cNvSpPr>
          <p:nvPr/>
        </p:nvSpPr>
        <p:spPr bwMode="auto">
          <a:xfrm>
            <a:off x="5994400" y="34916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 listes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59" name="Rectangle 2556"/>
          <p:cNvSpPr>
            <a:spLocks noChangeArrowheads="1"/>
          </p:cNvSpPr>
          <p:nvPr/>
        </p:nvSpPr>
        <p:spPr bwMode="auto">
          <a:xfrm>
            <a:off x="2085549550" y="32122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les quinze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0" name="Rectangle 2557"/>
          <p:cNvSpPr>
            <a:spLocks noChangeArrowheads="1"/>
          </p:cNvSpPr>
          <p:nvPr/>
        </p:nvSpPr>
        <p:spPr bwMode="auto">
          <a:xfrm>
            <a:off x="2085549550" y="3351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jours qui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1" name="Rectangle 2558"/>
          <p:cNvSpPr>
            <a:spLocks noChangeArrowheads="1"/>
          </p:cNvSpPr>
          <p:nvPr/>
        </p:nvSpPr>
        <p:spPr bwMode="auto">
          <a:xfrm>
            <a:off x="2085549550" y="34916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suivent 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2" name="Rectangle 2559"/>
          <p:cNvSpPr>
            <a:spLocks noChangeArrowheads="1"/>
          </p:cNvSpPr>
          <p:nvPr/>
        </p:nvSpPr>
        <p:spPr bwMode="auto">
          <a:xfrm>
            <a:off x="2085549550" y="36313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rentrée scolaire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3" name="Rectangle 2560"/>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4" name="Rectangle 2561"/>
          <p:cNvSpPr>
            <a:spLocks noChangeArrowheads="1"/>
          </p:cNvSpPr>
          <p:nvPr/>
        </p:nvSpPr>
        <p:spPr bwMode="auto">
          <a:xfrm>
            <a:off x="6692900" y="40427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tablissement de la liste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5" name="Rectangle 2562"/>
          <p:cNvSpPr>
            <a:spLocks noChangeArrowheads="1"/>
          </p:cNvSpPr>
          <p:nvPr/>
        </p:nvSpPr>
        <p:spPr bwMode="auto">
          <a:xfrm>
            <a:off x="5994400" y="41824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6" name="Rectangle 2563"/>
          <p:cNvSpPr>
            <a:spLocks noChangeArrowheads="1"/>
          </p:cNvSpPr>
          <p:nvPr/>
        </p:nvSpPr>
        <p:spPr bwMode="auto">
          <a:xfrm>
            <a:off x="2085549550" y="40427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Vingt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7" name="Rectangle 2564"/>
          <p:cNvSpPr>
            <a:spLocks noChangeArrowheads="1"/>
          </p:cNvSpPr>
          <p:nvPr/>
        </p:nvSpPr>
        <p:spPr bwMode="auto">
          <a:xfrm>
            <a:off x="2085549550" y="41824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8" name="Rectangle 2565"/>
          <p:cNvSpPr>
            <a:spLocks noChangeArrowheads="1"/>
          </p:cNvSpPr>
          <p:nvPr/>
        </p:nvSpPr>
        <p:spPr bwMode="auto">
          <a:xfrm>
            <a:off x="2147483647" y="418249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69" name="Rectangle 2566"/>
          <p:cNvSpPr>
            <a:spLocks noChangeArrowheads="1"/>
          </p:cNvSpPr>
          <p:nvPr/>
        </p:nvSpPr>
        <p:spPr bwMode="auto">
          <a:xfrm>
            <a:off x="2147483647" y="39107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Vendredi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0" name="Rectangle 2567"/>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21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1" name="Rectangle 2568"/>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septembre 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2" name="Rectangle 256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3" name="Rectangle 2570"/>
          <p:cNvSpPr>
            <a:spLocks noChangeArrowheads="1"/>
          </p:cNvSpPr>
          <p:nvPr/>
        </p:nvSpPr>
        <p:spPr bwMode="auto">
          <a:xfrm>
            <a:off x="2147483647" y="43171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4" name="Rectangle 2571"/>
          <p:cNvSpPr>
            <a:spLocks noChangeArrowheads="1"/>
          </p:cNvSpPr>
          <p:nvPr/>
        </p:nvSpPr>
        <p:spPr bwMode="auto">
          <a:xfrm>
            <a:off x="2147483647" y="39107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5" name="Rectangle 2572"/>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6" name="Rectangle 2573"/>
          <p:cNvSpPr>
            <a:spLocks noChangeArrowheads="1"/>
          </p:cNvSpPr>
          <p:nvPr/>
        </p:nvSpPr>
        <p:spPr bwMode="auto">
          <a:xfrm>
            <a:off x="2147483647" y="41139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septembre 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7" name="Rectangle 25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8" name="Rectangle 2575"/>
          <p:cNvSpPr>
            <a:spLocks noChangeArrowheads="1"/>
          </p:cNvSpPr>
          <p:nvPr/>
        </p:nvSpPr>
        <p:spPr bwMode="auto">
          <a:xfrm>
            <a:off x="2147483647" y="431711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79" name="Rectangle 2576"/>
          <p:cNvSpPr>
            <a:spLocks noChangeArrowheads="1"/>
          </p:cNvSpPr>
          <p:nvPr/>
        </p:nvSpPr>
        <p:spPr bwMode="auto">
          <a:xfrm>
            <a:off x="5994400" y="479717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Dépôt des candidatures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0" name="Rectangle 2577"/>
          <p:cNvSpPr>
            <a:spLocks noChangeArrowheads="1"/>
          </p:cNvSpPr>
          <p:nvPr/>
        </p:nvSpPr>
        <p:spPr bwMode="auto">
          <a:xfrm>
            <a:off x="2085549550" y="47273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Dix jours francs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1" name="Rectangle 2578"/>
          <p:cNvSpPr>
            <a:spLocks noChangeArrowheads="1"/>
          </p:cNvSpPr>
          <p:nvPr/>
        </p:nvSpPr>
        <p:spPr bwMode="auto">
          <a:xfrm>
            <a:off x="2085549550" y="48670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2" name="Rectangle 2579"/>
          <p:cNvSpPr>
            <a:spLocks noChangeArrowheads="1"/>
          </p:cNvSpPr>
          <p:nvPr/>
        </p:nvSpPr>
        <p:spPr bwMode="auto">
          <a:xfrm>
            <a:off x="2147483647" y="48670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3" name="Rectangle 2580"/>
          <p:cNvSpPr>
            <a:spLocks noChangeArrowheads="1"/>
          </p:cNvSpPr>
          <p:nvPr/>
        </p:nvSpPr>
        <p:spPr bwMode="auto">
          <a:xfrm>
            <a:off x="2147483647" y="486702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4" name="Rectangle 2581"/>
          <p:cNvSpPr>
            <a:spLocks noChangeArrowheads="1"/>
          </p:cNvSpPr>
          <p:nvPr/>
        </p:nvSpPr>
        <p:spPr bwMode="auto">
          <a:xfrm>
            <a:off x="2147483647" y="45952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Lundi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5" name="Rectangle 25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6" name="Rectangle 25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7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7" name="Rectangle 2584"/>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8" name="Rectangle 2585"/>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89" name="Rectangle 258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0" name="Rectangle 2587"/>
          <p:cNvSpPr>
            <a:spLocks noChangeArrowheads="1"/>
          </p:cNvSpPr>
          <p:nvPr/>
        </p:nvSpPr>
        <p:spPr bwMode="auto">
          <a:xfrm>
            <a:off x="2147483647" y="45952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Mardi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1" name="Rectangle 2588"/>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 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2" name="Rectangle 2589"/>
          <p:cNvSpPr>
            <a:spLocks noChangeArrowheads="1"/>
          </p:cNvSpPr>
          <p:nvPr/>
        </p:nvSpPr>
        <p:spPr bwMode="auto">
          <a:xfrm>
            <a:off x="2147483647" y="47984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3" name="Rectangle 25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4" name="Rectangle 25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5" name="Rectangle 259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li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6" name="Rectangle 2593"/>
          <p:cNvSpPr>
            <a:spLocks noChangeArrowheads="1"/>
          </p:cNvSpPr>
          <p:nvPr/>
        </p:nvSpPr>
        <p:spPr bwMode="auto">
          <a:xfrm>
            <a:off x="91592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mite pour remplacer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7" name="Rectangle 2594"/>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 candidat qui se serait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8" name="Rectangle 2595"/>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désisté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599" name="Rectangle 2596"/>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Huit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0" name="Rectangle 2597"/>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francs avant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1" name="Rectangle 25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2" name="Rectangle 2599"/>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3" name="Rectangle 260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Mercredi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4" name="Rectangle 260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 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5" name="Rectangle 260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6" name="Rectangle 26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7" name="Rectangle 26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8" name="Rectangle 26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Jeudi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09" name="Rectangle 260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0" name="Rectangle 260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1" name="Rectangle 260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2" name="Rectangle 260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3" name="Rectangle 261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4" name="Rectangle 2611"/>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Remise ou envoi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5" name="Rectangle 2612"/>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matériel de vote aux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6" name="Rectangle 261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parents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7" name="Rectangle 2614"/>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Six jours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8" name="Rectangle 261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avant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19" name="Rectangle 2616"/>
          <p:cNvSpPr>
            <a:spLocks noChangeArrowheads="1"/>
          </p:cNvSpPr>
          <p:nvPr/>
        </p:nvSpPr>
        <p:spPr bwMode="auto">
          <a:xfrm>
            <a:off x="20855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0" name="Rectangle 261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scrutin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1" name="Rectangle 26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2" name="Rectangle 26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endredi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3" name="Rectangle 262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5 octobre 2018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4" name="Rectangle 2621"/>
          <p:cNvSpPr>
            <a:spLocks noChangeArrowheads="1"/>
          </p:cNvSpPr>
          <p:nvPr/>
        </p:nvSpPr>
        <p:spPr bwMode="auto">
          <a:xfrm>
            <a:off x="2147483647" y="63708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5" name="Rectangle 262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6" name="Rectangle 262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7" name="Rectangle 262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octobre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8" name="Rectangle 262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29" name="Rectangle 262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0" name="Rectangle 2627"/>
          <p:cNvSpPr>
            <a:spLocks noChangeArrowheads="1"/>
          </p:cNvSpPr>
          <p:nvPr/>
        </p:nvSpPr>
        <p:spPr bwMode="auto">
          <a:xfrm>
            <a:off x="2147483647" y="63708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minuit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1" name="Rectangle 2628"/>
          <p:cNvSpPr>
            <a:spLocks noChangeArrowheads="1"/>
          </p:cNvSpPr>
          <p:nvPr/>
        </p:nvSpPr>
        <p:spPr bwMode="auto">
          <a:xfrm>
            <a:off x="5994400" y="813619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Guide relatif à l’organisation des élections des représentants des parents d’élèves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2" name="Rectangle 2629"/>
          <p:cNvSpPr>
            <a:spLocks noChangeArrowheads="1"/>
          </p:cNvSpPr>
          <p:nvPr/>
        </p:nvSpPr>
        <p:spPr bwMode="auto">
          <a:xfrm>
            <a:off x="599440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conseil d’école et au co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3" name="Rectangle 2630"/>
          <p:cNvSpPr>
            <a:spLocks noChangeArrowheads="1"/>
          </p:cNvSpPr>
          <p:nvPr/>
        </p:nvSpPr>
        <p:spPr bwMode="auto">
          <a:xfrm>
            <a:off x="1963629550"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nseil d’administration des EPLE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4" name="Rectangle 263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5" name="Rectangle 2632"/>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Août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6" name="Rectangle 2633"/>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2018</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7" name="Rectangle 2634"/>
          <p:cNvSpPr>
            <a:spLocks noChangeArrowheads="1"/>
          </p:cNvSpPr>
          <p:nvPr/>
        </p:nvSpPr>
        <p:spPr bwMode="auto">
          <a:xfrm>
            <a:off x="2147483647" y="827716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8" name="Rectangle 2635"/>
          <p:cNvSpPr>
            <a:spLocks noChangeArrowheads="1"/>
          </p:cNvSpPr>
          <p:nvPr/>
        </p:nvSpPr>
        <p:spPr bwMode="auto">
          <a:xfrm>
            <a:off x="5994400"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 cas particulier où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39" name="Rectangle 2636"/>
          <p:cNvSpPr>
            <a:spLocks noChangeArrowheads="1"/>
          </p:cNvSpPr>
          <p:nvPr/>
        </p:nvSpPr>
        <p:spPr bwMode="auto">
          <a:xfrm>
            <a:off x="2084279550"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une liste a droit à un nombre de sièges supérieur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0" name="Rectangle 2637"/>
          <p:cNvSpPr>
            <a:spLocks noChangeArrowheads="1"/>
          </p:cNvSpPr>
          <p:nvPr/>
        </p:nvSpPr>
        <p:spPr bwMode="auto">
          <a:xfrm>
            <a:off x="2147483647" y="144248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 nombre de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1" name="Rectangle 2638"/>
          <p:cNvSpPr>
            <a:spLocks noChangeArrowheads="1"/>
          </p:cNvSpPr>
          <p:nvPr/>
        </p:nvSpPr>
        <p:spPr bwMode="auto">
          <a:xfrm>
            <a:off x="5994400"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candidats qu'elle a présentés, les sièges demeurés vac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2" name="Rectangle 2639"/>
          <p:cNvSpPr>
            <a:spLocks noChangeArrowheads="1"/>
          </p:cNvSpPr>
          <p:nvPr/>
        </p:nvSpPr>
        <p:spPr bwMode="auto">
          <a:xfrm>
            <a:off x="2147483647"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ants sont pourvus par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3" name="Rectangle 2640"/>
          <p:cNvSpPr>
            <a:spLocks noChangeArrowheads="1"/>
          </p:cNvSpPr>
          <p:nvPr/>
        </p:nvSpPr>
        <p:spPr bwMode="auto">
          <a:xfrm>
            <a:off x="2147483647" y="160250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4" name="Rectangle 2641"/>
          <p:cNvSpPr>
            <a:spLocks noChangeArrowheads="1"/>
          </p:cNvSpPr>
          <p:nvPr/>
        </p:nvSpPr>
        <p:spPr bwMode="auto">
          <a:xfrm>
            <a:off x="5994400" y="19923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Tirage au sort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5" name="Rectangle 2642"/>
          <p:cNvSpPr>
            <a:spLocks noChangeArrowheads="1"/>
          </p:cNvSpPr>
          <p:nvPr/>
        </p:nvSpPr>
        <p:spPr bwMode="auto">
          <a:xfrm>
            <a:off x="1359109550" y="199239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6" name="Rectangle 2643"/>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7" name="Rectangle 2644"/>
          <p:cNvSpPr>
            <a:spLocks noChangeArrowheads="1"/>
          </p:cNvSpPr>
          <p:nvPr/>
        </p:nvSpPr>
        <p:spPr bwMode="auto">
          <a:xfrm>
            <a:off x="6667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8" name="Rectangle 2645"/>
          <p:cNvSpPr>
            <a:spLocks noChangeArrowheads="1"/>
          </p:cNvSpPr>
          <p:nvPr/>
        </p:nvSpPr>
        <p:spPr bwMode="auto">
          <a:xfrm>
            <a:off x="7622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49" name="Rectangle 2646"/>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Dans un délai de c</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0" name="Rectangle 2647"/>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inq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1" name="Rectangle 2648"/>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ouvrables après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2" name="Rectangle 2649"/>
          <p:cNvSpPr>
            <a:spLocks noChangeArrowheads="1"/>
          </p:cNvSpPr>
          <p:nvPr/>
        </p:nvSpPr>
        <p:spPr bwMode="auto">
          <a:xfrm>
            <a:off x="2147483647" y="194286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proclamation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3" name="Rectangle 2650"/>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4" name="Rectangle 2651"/>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5" name="Rectangle 2652"/>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6" name="Rectangle 2653"/>
          <p:cNvSpPr>
            <a:spLocks noChangeArrowheads="1"/>
          </p:cNvSpPr>
          <p:nvPr/>
        </p:nvSpPr>
        <p:spPr bwMode="auto">
          <a:xfrm>
            <a:off x="2147483647" y="2104155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tirage au sort est effectué par l’inspecteur de l’éducation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7" name="Rectangle 265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nationale chargé de la circonscription d’enseignement du 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8" name="Rectangle 265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59" name="Rectangle 265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0" name="Rectangle 2657"/>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Nouvelles élections dans le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1" name="Rectangle 2658"/>
          <p:cNvSpPr>
            <a:spLocks noChangeArrowheads="1"/>
          </p:cNvSpPr>
          <p:nvPr/>
        </p:nvSpPr>
        <p:spPr bwMode="auto">
          <a:xfrm>
            <a:off x="599433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2" name="Rectangle 2659"/>
          <p:cNvSpPr>
            <a:spLocks noChangeArrowheads="1"/>
          </p:cNvSpPr>
          <p:nvPr/>
        </p:nvSpPr>
        <p:spPr bwMode="auto">
          <a:xfrm>
            <a:off x="6667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3" name="Rectangle 2660"/>
          <p:cNvSpPr>
            <a:spLocks noChangeArrowheads="1"/>
          </p:cNvSpPr>
          <p:nvPr/>
        </p:nvSpPr>
        <p:spPr bwMode="auto">
          <a:xfrm>
            <a:off x="77876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4" name="Rectangle 266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5" name="Rectangle 266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lections intervenant dans les mêmes conditions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6" name="Rectangle 266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que les élections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7" name="Rectangle 266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initiales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8" name="Rectangle 266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dans un délai n'excédant pas quinze jours.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69" name="Rectangle 266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Contestatio</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0" name="Rectangle 2667"/>
          <p:cNvSpPr>
            <a:spLocks noChangeArrowheads="1"/>
          </p:cNvSpPr>
          <p:nvPr/>
        </p:nvSpPr>
        <p:spPr bwMode="auto">
          <a:xfrm>
            <a:off x="12067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1" name="Rectangle 2668"/>
          <p:cNvSpPr>
            <a:spLocks noChangeArrowheads="1"/>
          </p:cNvSpPr>
          <p:nvPr/>
        </p:nvSpPr>
        <p:spPr bwMode="auto">
          <a:xfrm>
            <a:off x="15570009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sur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2" name="Rectangle 2669"/>
          <p:cNvSpPr>
            <a:spLocks noChangeArrowheads="1"/>
          </p:cNvSpPr>
          <p:nvPr/>
        </p:nvSpPr>
        <p:spPr bwMode="auto">
          <a:xfrm>
            <a:off x="19492277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3" name="Rectangle 2670"/>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validité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4" name="Rectangle 2671"/>
          <p:cNvSpPr>
            <a:spLocks noChangeArrowheads="1"/>
          </p:cNvSpPr>
          <p:nvPr/>
        </p:nvSpPr>
        <p:spPr bwMode="auto">
          <a:xfrm>
            <a:off x="11377231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5" name="Rectangle 2672"/>
          <p:cNvSpPr>
            <a:spLocks noChangeArrowheads="1"/>
          </p:cNvSpPr>
          <p:nvPr/>
        </p:nvSpPr>
        <p:spPr bwMode="auto">
          <a:xfrm>
            <a:off x="14829853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opérations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6" name="Rectangle 2673"/>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électorales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7" name="Rectangle 267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8" name="Rectangle 267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79" name="Rectangle 267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0" name="Rectangle 267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5 jours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1" name="Rectangle 267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à compter de la proclamation des 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2" name="Rectangle 267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3" name="Rectangle 268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4" name="Rectangle 268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5" name="Rectangle 268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6" name="Rectangle 268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5 jours ouvrables à compter de la proclamation des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7" name="Rectangle 268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résultats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8" name="Rectangle 268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89" name="Rectangle 2686"/>
          <p:cNvSpPr>
            <a:spLocks noChangeArrowheads="1"/>
          </p:cNvSpPr>
          <p:nvPr/>
        </p:nvSpPr>
        <p:spPr bwMode="auto">
          <a:xfrm>
            <a:off x="599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NB</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0" name="Rectangle 2687"/>
          <p:cNvSpPr>
            <a:spLocks noChangeArrowheads="1"/>
          </p:cNvSpPr>
          <p:nvPr/>
        </p:nvSpPr>
        <p:spPr bwMode="auto">
          <a:xfrm>
            <a:off x="78510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1" name="Rectangle 2688"/>
          <p:cNvSpPr>
            <a:spLocks noChangeArrowheads="1"/>
          </p:cNvSpPr>
          <p:nvPr/>
        </p:nvSpPr>
        <p:spPr bwMode="auto">
          <a:xfrm>
            <a:off x="78891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2" name="Rectangle 2689"/>
          <p:cNvSpPr>
            <a:spLocks noChangeArrowheads="1"/>
          </p:cNvSpPr>
          <p:nvPr/>
        </p:nvSpPr>
        <p:spPr bwMode="auto">
          <a:xfrm>
            <a:off x="97434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 délai est franc lorsque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3" name="Rectangle 2690"/>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 formalité peut être accomplie le len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4" name="Rectangle 2691"/>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demain du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5" name="Rectangle 2692"/>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jour auquel se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6" name="Rectangle 2693"/>
          <p:cNvSpPr>
            <a:spLocks noChangeArrowheads="1"/>
          </p:cNvSpPr>
          <p:nvPr/>
        </p:nvSpPr>
        <p:spPr bwMode="auto">
          <a:xfrm>
            <a:off x="97688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termine un délai</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7" name="Rectangle 2694"/>
          <p:cNvSpPr>
            <a:spLocks noChangeArrowheads="1"/>
          </p:cNvSpPr>
          <p:nvPr/>
        </p:nvSpPr>
        <p:spPr bwMode="auto">
          <a:xfrm>
            <a:off x="18353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8" name="Rectangle 2695"/>
          <p:cNvSpPr>
            <a:spLocks noChangeArrowheads="1"/>
          </p:cNvSpPr>
          <p:nvPr/>
        </p:nvSpPr>
        <p:spPr bwMode="auto">
          <a:xfrm>
            <a:off x="19179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699" name="Rectangle 2696"/>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ad quem</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0" name="Rectangle 2697"/>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1" name="Rectangle 269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2" name="Rectangle 2699"/>
          <p:cNvSpPr>
            <a:spLocks noChangeArrowheads="1"/>
          </p:cNvSpPr>
          <p:nvPr/>
        </p:nvSpPr>
        <p:spPr bwMode="auto">
          <a:xfrm>
            <a:off x="7901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3" name="Rectangle 2700"/>
          <p:cNvSpPr>
            <a:spLocks noChangeArrowheads="1"/>
          </p:cNvSpPr>
          <p:nvPr/>
        </p:nvSpPr>
        <p:spPr bwMode="auto">
          <a:xfrm>
            <a:off x="97433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4" name="Rectangle 2701"/>
          <p:cNvSpPr>
            <a:spLocks noChangeArrowheads="1"/>
          </p:cNvSpPr>
          <p:nvPr/>
        </p:nvSpPr>
        <p:spPr bwMode="auto">
          <a:xfrm>
            <a:off x="100228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 délai fixé 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5" name="Rectangle 2702"/>
          <p:cNvSpPr>
            <a:spLocks noChangeArrowheads="1"/>
          </p:cNvSpPr>
          <p:nvPr/>
        </p:nvSpPr>
        <p:spPr bwMode="auto">
          <a:xfrm>
            <a:off x="168295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 « jours ouvrables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6" name="Rectangle 2703"/>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recouvre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7" name="Rectangle 2704"/>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tous les jours de la sema</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8" name="Rectangle 2705"/>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ine, à l'exception du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09" name="Rectangle 2706"/>
          <p:cNvSpPr>
            <a:spLocks noChangeArrowheads="1"/>
          </p:cNvSpPr>
          <p:nvPr/>
        </p:nvSpPr>
        <p:spPr bwMode="auto">
          <a:xfrm>
            <a:off x="9806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dimanche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0" name="Rectangle 2707"/>
          <p:cNvSpPr>
            <a:spLocks noChangeArrowheads="1"/>
          </p:cNvSpPr>
          <p:nvPr/>
        </p:nvSpPr>
        <p:spPr bwMode="auto">
          <a:xfrm>
            <a:off x="15496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1" name="Rectangle 2708"/>
          <p:cNvSpPr>
            <a:spLocks noChangeArrowheads="1"/>
          </p:cNvSpPr>
          <p:nvPr/>
        </p:nvSpPr>
        <p:spPr bwMode="auto">
          <a:xfrm>
            <a:off x="170708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des jours fériés. Le décompte des jours s'effectue en comptabilisant les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2" name="Rectangle 2709"/>
          <p:cNvSpPr>
            <a:spLocks noChangeArrowheads="1"/>
          </p:cNvSpPr>
          <p:nvPr/>
        </p:nvSpPr>
        <p:spPr bwMode="auto">
          <a:xfrm>
            <a:off x="98069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samedis comme tou</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3" name="Rectangle 2710"/>
          <p:cNvSpPr>
            <a:spLocks noChangeArrowheads="1"/>
          </p:cNvSpPr>
          <p:nvPr/>
        </p:nvSpPr>
        <p:spPr bwMode="auto">
          <a:xfrm>
            <a:off x="20423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3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 les autres jours de la semaine.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4" name="Rectangle 2711"/>
          <p:cNvSpPr>
            <a:spLocks noChangeArrowheads="1"/>
          </p:cNvSpPr>
          <p:nvPr/>
        </p:nvSpPr>
        <p:spPr bwMode="auto">
          <a:xfrm>
            <a:off x="7800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Références</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5" name="Rectangle 2712"/>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6" name="Rectangle 2713"/>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er</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7" name="Rectangle 2714"/>
          <p:cNvSpPr>
            <a:spLocks noChangeArrowheads="1"/>
          </p:cNvSpPr>
          <p:nvPr/>
        </p:nvSpPr>
        <p:spPr bwMode="auto">
          <a:xfrm>
            <a:off x="95783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8" name="Rectangle 2715"/>
          <p:cNvSpPr>
            <a:spLocks noChangeArrowheads="1"/>
          </p:cNvSpPr>
          <p:nvPr/>
        </p:nvSpPr>
        <p:spPr bwMode="auto">
          <a:xfrm>
            <a:off x="130957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19" name="Rectangle 2716"/>
          <p:cNvSpPr>
            <a:spLocks noChangeArrowheads="1"/>
          </p:cNvSpPr>
          <p:nvPr/>
        </p:nvSpPr>
        <p:spPr bwMode="auto">
          <a:xfrm>
            <a:off x="137180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 </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0" name="Rectangle 2717"/>
          <p:cNvSpPr>
            <a:spLocks noChangeArrowheads="1"/>
          </p:cNvSpPr>
          <p:nvPr/>
        </p:nvSpPr>
        <p:spPr bwMode="auto">
          <a:xfrm>
            <a:off x="159024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 et 5 de l’</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1" name="Rectangle 271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arrêté du 13 mai 1985 modifié relatif au conseil d'école</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2" name="Rectangle 2719"/>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3" name="Rectangle 2720"/>
          <p:cNvSpPr>
            <a:spLocks noChangeArrowheads="1"/>
          </p:cNvSpPr>
          <p:nvPr/>
        </p:nvSpPr>
        <p:spPr bwMode="auto">
          <a:xfrm>
            <a:off x="7800276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4" name="Rectangle 2721"/>
          <p:cNvSpPr>
            <a:spLocks noChangeArrowheads="1"/>
          </p:cNvSpPr>
          <p:nvPr/>
        </p:nvSpPr>
        <p:spPr bwMode="auto">
          <a:xfrm>
            <a:off x="851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9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nd</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5" name="Rectangle 2722"/>
          <p:cNvSpPr>
            <a:spLocks noChangeArrowheads="1"/>
          </p:cNvSpPr>
          <p:nvPr/>
        </p:nvSpPr>
        <p:spPr bwMode="auto">
          <a:xfrm>
            <a:off x="9781540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degré</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6" name="Rectangle 2723"/>
          <p:cNvSpPr>
            <a:spLocks noChangeArrowheads="1"/>
          </p:cNvSpPr>
          <p:nvPr/>
        </p:nvSpPr>
        <p:spPr bwMode="auto">
          <a:xfrm>
            <a:off x="13298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7" name="Rectangle 2724"/>
          <p:cNvSpPr>
            <a:spLocks noChangeArrowheads="1"/>
          </p:cNvSpPr>
          <p:nvPr/>
        </p:nvSpPr>
        <p:spPr bwMode="auto">
          <a:xfrm>
            <a:off x="139212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art.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8" name="Rectangle 2725"/>
          <p:cNvSpPr>
            <a:spLocks noChangeArrowheads="1"/>
          </p:cNvSpPr>
          <p:nvPr/>
        </p:nvSpPr>
        <p:spPr bwMode="auto">
          <a:xfrm>
            <a:off x="161056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 421</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29" name="Rectangle 2726"/>
          <p:cNvSpPr>
            <a:spLocks noChangeArrowheads="1"/>
          </p:cNvSpPr>
          <p:nvPr/>
        </p:nvSpPr>
        <p:spPr bwMode="auto">
          <a:xfrm>
            <a:off x="196743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30" name="Rectangle 2727"/>
          <p:cNvSpPr>
            <a:spLocks noChangeArrowheads="1"/>
          </p:cNvSpPr>
          <p:nvPr/>
        </p:nvSpPr>
        <p:spPr bwMode="auto">
          <a:xfrm>
            <a:off x="2002999550"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 du code de l’éducation</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2731" name="Rectangle 2728"/>
          <p:cNvSpPr>
            <a:spLocks noChangeArrowheads="1"/>
          </p:cNvSpPr>
          <p:nvPr/>
        </p:nvSpPr>
        <p:spPr bwMode="auto">
          <a:xfrm>
            <a:off x="2147483647" y="21474836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5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fr-FR" altLang="fr-FR"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2962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C000"/>
                </a:solidFill>
                <a:latin typeface="Arial" panose="020B0604020202020204" pitchFamily="34" charset="0"/>
                <a:cs typeface="Arial" panose="020B0604020202020204" pitchFamily="34" charset="0"/>
              </a:rPr>
              <a:t>Les autres instances</a:t>
            </a:r>
            <a:endParaRPr lang="fr-FR" dirty="0">
              <a:solidFill>
                <a:srgbClr val="FFC000"/>
              </a:solidFill>
              <a:latin typeface="Arial" panose="020B0604020202020204" pitchFamily="34" charset="0"/>
              <a:cs typeface="Arial" panose="020B0604020202020204" pitchFamily="34" charset="0"/>
            </a:endParaRPr>
          </a:p>
        </p:txBody>
      </p:sp>
      <p:sp>
        <p:nvSpPr>
          <p:cNvPr id="4" name="Rectangle 3"/>
          <p:cNvSpPr/>
          <p:nvPr/>
        </p:nvSpPr>
        <p:spPr>
          <a:xfrm>
            <a:off x="838200" y="1564243"/>
            <a:ext cx="9525000" cy="6278642"/>
          </a:xfrm>
          <a:prstGeom prst="rect">
            <a:avLst/>
          </a:prstGeom>
        </p:spPr>
        <p:txBody>
          <a:bodyPr wrap="square">
            <a:spAutoFit/>
          </a:bodyPr>
          <a:lstStyle/>
          <a:p>
            <a:pPr marL="457200" indent="-457200">
              <a:buFont typeface="Wingdings" panose="05000000000000000000" pitchFamily="2" charset="2"/>
              <a:buChar char="q"/>
            </a:pPr>
            <a:r>
              <a:rPr lang="fr-FR" sz="3200" dirty="0" smtClean="0">
                <a:solidFill>
                  <a:srgbClr val="FFC000"/>
                </a:solidFill>
                <a:latin typeface="Arial" panose="020B0604020202020204" pitchFamily="34" charset="0"/>
                <a:cs typeface="Arial" panose="020B0604020202020204" pitchFamily="34" charset="0"/>
              </a:rPr>
              <a:t>La commission permanente:</a:t>
            </a:r>
            <a:r>
              <a:rPr lang="fr-FR" sz="3200" dirty="0" smtClean="0">
                <a:latin typeface="Arial" panose="020B0604020202020204" pitchFamily="34" charset="0"/>
                <a:cs typeface="Arial" panose="020B0604020202020204" pitchFamily="34" charset="0"/>
              </a:rPr>
              <a:t> </a:t>
            </a:r>
          </a:p>
          <a:p>
            <a:r>
              <a:rPr lang="fr-FR" sz="3200" dirty="0" smtClean="0">
                <a:latin typeface="Arial" panose="020B0604020202020204" pitchFamily="34" charset="0"/>
                <a:cs typeface="Arial" panose="020B0604020202020204" pitchFamily="34" charset="0"/>
              </a:rPr>
              <a:t>3 représentants en collège et 2 en lycée</a:t>
            </a:r>
          </a:p>
          <a:p>
            <a:pPr marL="457200" indent="-457200">
              <a:buFont typeface="Wingdings" panose="05000000000000000000" pitchFamily="2" charset="2"/>
              <a:buChar char="q"/>
            </a:pPr>
            <a:r>
              <a:rPr lang="fr-FR" sz="3200" dirty="0" smtClean="0">
                <a:solidFill>
                  <a:srgbClr val="FFC000"/>
                </a:solidFill>
                <a:latin typeface="Arial" panose="020B0604020202020204" pitchFamily="34" charset="0"/>
                <a:cs typeface="Arial" panose="020B0604020202020204" pitchFamily="34" charset="0"/>
              </a:rPr>
              <a:t>Le conseil de discipline  </a:t>
            </a:r>
          </a:p>
          <a:p>
            <a:r>
              <a:rPr lang="fr-FR" sz="3200" dirty="0">
                <a:latin typeface="Arial" panose="020B0604020202020204" pitchFamily="34" charset="0"/>
                <a:cs typeface="Arial" panose="020B0604020202020204" pitchFamily="34" charset="0"/>
              </a:rPr>
              <a:t>3</a:t>
            </a:r>
            <a:r>
              <a:rPr lang="fr-FR" sz="3200" dirty="0" smtClean="0">
                <a:solidFill>
                  <a:srgbClr val="FFC000"/>
                </a:solidFill>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représentants en collège et 2 en lycée</a:t>
            </a:r>
          </a:p>
          <a:p>
            <a:pPr marL="457200" indent="-457200">
              <a:buFont typeface="Wingdings" panose="05000000000000000000" pitchFamily="2" charset="2"/>
              <a:buChar char="q"/>
            </a:pPr>
            <a:r>
              <a:rPr lang="fr-FR" sz="3200" dirty="0" smtClean="0">
                <a:solidFill>
                  <a:srgbClr val="FFC000"/>
                </a:solidFill>
                <a:latin typeface="Arial" panose="020B0604020202020204" pitchFamily="34" charset="0"/>
                <a:cs typeface="Arial" panose="020B0604020202020204" pitchFamily="34" charset="0"/>
              </a:rPr>
              <a:t>La commission éducative </a:t>
            </a:r>
            <a:r>
              <a:rPr lang="fr-FR" sz="3200" dirty="0" smtClean="0">
                <a:latin typeface="Arial" panose="020B0604020202020204" pitchFamily="34" charset="0"/>
                <a:cs typeface="Arial" panose="020B0604020202020204" pitchFamily="34" charset="0"/>
              </a:rPr>
              <a:t>1 représentant parent</a:t>
            </a:r>
          </a:p>
          <a:p>
            <a:pPr marL="457200" indent="-457200">
              <a:buFont typeface="Wingdings" panose="05000000000000000000" pitchFamily="2" charset="2"/>
              <a:buChar char="q"/>
            </a:pPr>
            <a:r>
              <a:rPr lang="fr-FR" sz="3200" dirty="0" smtClean="0">
                <a:solidFill>
                  <a:srgbClr val="FFC000"/>
                </a:solidFill>
                <a:latin typeface="Arial" panose="020B0604020202020204" pitchFamily="34" charset="0"/>
                <a:cs typeface="Arial" panose="020B0604020202020204" pitchFamily="34" charset="0"/>
              </a:rPr>
              <a:t>Le CHS</a:t>
            </a:r>
            <a:r>
              <a:rPr lang="fr-FR" sz="3200" dirty="0" smtClean="0">
                <a:latin typeface="Arial" panose="020B0604020202020204" pitchFamily="34" charset="0"/>
                <a:cs typeface="Arial" panose="020B0604020202020204" pitchFamily="34" charset="0"/>
              </a:rPr>
              <a:t>: 2 représentants parent</a:t>
            </a:r>
          </a:p>
          <a:p>
            <a:pPr marL="457200" indent="-457200">
              <a:buFont typeface="Wingdings" panose="05000000000000000000" pitchFamily="2" charset="2"/>
              <a:buChar char="q"/>
            </a:pPr>
            <a:r>
              <a:rPr lang="fr-FR" sz="3200" dirty="0" smtClean="0">
                <a:solidFill>
                  <a:srgbClr val="FFC000"/>
                </a:solidFill>
                <a:latin typeface="Arial" panose="020B0604020202020204" pitchFamily="34" charset="0"/>
                <a:cs typeface="Arial" panose="020B0604020202020204" pitchFamily="34" charset="0"/>
              </a:rPr>
              <a:t>Le conseil d’éducation santé citoyenneté</a:t>
            </a:r>
            <a:r>
              <a:rPr lang="fr-FR" sz="3200" dirty="0" smtClean="0">
                <a:latin typeface="Arial" panose="020B0604020202020204" pitchFamily="34" charset="0"/>
                <a:cs typeface="Arial" panose="020B0604020202020204" pitchFamily="34" charset="0"/>
              </a:rPr>
              <a:t>:</a:t>
            </a:r>
          </a:p>
          <a:p>
            <a:r>
              <a:rPr lang="fr-FR" sz="3200" dirty="0" smtClean="0">
                <a:latin typeface="Arial" panose="020B0604020202020204" pitchFamily="34" charset="0"/>
                <a:cs typeface="Arial" panose="020B0604020202020204" pitchFamily="34" charset="0"/>
              </a:rPr>
              <a:t>3 représentants en collège et 2 en lycée</a:t>
            </a:r>
          </a:p>
          <a:p>
            <a:pPr marL="457200" indent="-457200">
              <a:buFont typeface="Wingdings" panose="05000000000000000000" pitchFamily="2" charset="2"/>
              <a:buChar char="q"/>
            </a:pPr>
            <a:r>
              <a:rPr lang="fr-FR" sz="3200" dirty="0">
                <a:solidFill>
                  <a:srgbClr val="FFC000"/>
                </a:solidFill>
                <a:latin typeface="Arial" panose="020B0604020202020204" pitchFamily="34" charset="0"/>
                <a:cs typeface="Arial" panose="020B0604020202020204" pitchFamily="34" charset="0"/>
              </a:rPr>
              <a:t>Le conseil </a:t>
            </a:r>
            <a:r>
              <a:rPr lang="fr-FR" sz="3200" dirty="0" smtClean="0">
                <a:solidFill>
                  <a:srgbClr val="FFC000"/>
                </a:solidFill>
                <a:latin typeface="Arial" panose="020B0604020202020204" pitchFamily="34" charset="0"/>
                <a:cs typeface="Arial" panose="020B0604020202020204" pitchFamily="34" charset="0"/>
              </a:rPr>
              <a:t>de vie Lycéen</a:t>
            </a:r>
            <a:r>
              <a:rPr lang="fr-FR" sz="3200" dirty="0" smtClean="0">
                <a:latin typeface="Arial" panose="020B0604020202020204" pitchFamily="34" charset="0"/>
                <a:cs typeface="Arial" panose="020B0604020202020204" pitchFamily="34" charset="0"/>
              </a:rPr>
              <a:t>: au moins 1 représentant parent</a:t>
            </a:r>
            <a:endParaRPr lang="fr-FR"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endParaRPr lang="fr-FR" sz="3200" dirty="0" smtClean="0">
              <a:latin typeface="Arial" panose="020B0604020202020204" pitchFamily="34" charset="0"/>
              <a:cs typeface="Arial" panose="020B0604020202020204" pitchFamily="34" charset="0"/>
            </a:endParaRPr>
          </a:p>
          <a:p>
            <a:endParaRPr lang="fr-FR" sz="3200" dirty="0" smtClean="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9261298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7416</Words>
  <Application>Microsoft Office PowerPoint</Application>
  <PresentationFormat>Grand écran</PresentationFormat>
  <Paragraphs>2785</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Wingdings</vt:lpstr>
      <vt:lpstr>Thème Office</vt:lpstr>
      <vt:lpstr>REUNION IMPLICATION PARENTS</vt:lpstr>
      <vt:lpstr>POINT RENTREE</vt:lpstr>
      <vt:lpstr>Diverses Formes d’implication</vt:lpstr>
      <vt:lpstr>Diverses Formes d’implication</vt:lpstr>
      <vt:lpstr>Diverses Formes d’implication</vt:lpstr>
      <vt:lpstr>Rôle des parents élus</vt:lpstr>
      <vt:lpstr>Présentation PowerPoint</vt:lpstr>
      <vt:lpstr>Les élections</vt:lpstr>
      <vt:lpstr>Les autres instances</vt:lpstr>
      <vt:lpstr>C’est à vous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REUNION IMPLICATION PARENTS</dc:title>
  <dc:creator>chefetab1</dc:creator>
  <cp:lastModifiedBy>chefetab1</cp:lastModifiedBy>
  <cp:revision>15</cp:revision>
  <dcterms:created xsi:type="dcterms:W3CDTF">2018-09-27T15:48:05Z</dcterms:created>
  <dcterms:modified xsi:type="dcterms:W3CDTF">2020-09-21T17:22:04Z</dcterms:modified>
</cp:coreProperties>
</file>